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65" r:id="rId5"/>
  </p:sldMasterIdLst>
  <p:notesMasterIdLst>
    <p:notesMasterId r:id="rId48"/>
  </p:notesMasterIdLst>
  <p:handoutMasterIdLst>
    <p:handoutMasterId r:id="rId49"/>
  </p:handoutMasterIdLst>
  <p:sldIdLst>
    <p:sldId id="257" r:id="rId6"/>
    <p:sldId id="260" r:id="rId7"/>
    <p:sldId id="262" r:id="rId8"/>
    <p:sldId id="263" r:id="rId9"/>
    <p:sldId id="1129" r:id="rId10"/>
    <p:sldId id="1122" r:id="rId11"/>
    <p:sldId id="270" r:id="rId12"/>
    <p:sldId id="271" r:id="rId13"/>
    <p:sldId id="350" r:id="rId14"/>
    <p:sldId id="352" r:id="rId15"/>
    <p:sldId id="353" r:id="rId16"/>
    <p:sldId id="1132" r:id="rId17"/>
    <p:sldId id="280" r:id="rId18"/>
    <p:sldId id="275" r:id="rId19"/>
    <p:sldId id="278" r:id="rId20"/>
    <p:sldId id="279" r:id="rId21"/>
    <p:sldId id="329" r:id="rId22"/>
    <p:sldId id="373" r:id="rId23"/>
    <p:sldId id="1125" r:id="rId24"/>
    <p:sldId id="1097" r:id="rId25"/>
    <p:sldId id="355" r:id="rId26"/>
    <p:sldId id="356" r:id="rId27"/>
    <p:sldId id="357" r:id="rId28"/>
    <p:sldId id="358" r:id="rId29"/>
    <p:sldId id="359" r:id="rId30"/>
    <p:sldId id="1110" r:id="rId31"/>
    <p:sldId id="1109" r:id="rId32"/>
    <p:sldId id="1106" r:id="rId33"/>
    <p:sldId id="1107" r:id="rId34"/>
    <p:sldId id="1126" r:id="rId35"/>
    <p:sldId id="349" r:id="rId36"/>
    <p:sldId id="287" r:id="rId37"/>
    <p:sldId id="291" r:id="rId38"/>
    <p:sldId id="331" r:id="rId39"/>
    <p:sldId id="332" r:id="rId40"/>
    <p:sldId id="337" r:id="rId41"/>
    <p:sldId id="1130" r:id="rId42"/>
    <p:sldId id="1131" r:id="rId43"/>
    <p:sldId id="371" r:id="rId44"/>
    <p:sldId id="370" r:id="rId45"/>
    <p:sldId id="344" r:id="rId46"/>
    <p:sldId id="345" r:id="rId4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C09"/>
    <a:srgbClr val="FFAE0D"/>
    <a:srgbClr val="002060"/>
    <a:srgbClr val="2C3234"/>
    <a:srgbClr val="6D6E6F"/>
    <a:srgbClr val="342313"/>
    <a:srgbClr val="FFF5E0"/>
    <a:srgbClr val="10253F"/>
    <a:srgbClr val="565656"/>
    <a:srgbClr val="3D2E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054" autoAdjust="0"/>
    <p:restoredTop sz="96106" autoAdjust="0"/>
  </p:normalViewPr>
  <p:slideViewPr>
    <p:cSldViewPr snapToGrid="0" snapToObjects="1">
      <p:cViewPr varScale="1">
        <p:scale>
          <a:sx n="97" d="100"/>
          <a:sy n="97" d="100"/>
        </p:scale>
        <p:origin x="106" y="384"/>
      </p:cViewPr>
      <p:guideLst>
        <p:guide orient="horz" pos="2184"/>
        <p:guide pos="3840"/>
      </p:guideLst>
    </p:cSldViewPr>
  </p:slideViewPr>
  <p:outlineViewPr>
    <p:cViewPr>
      <p:scale>
        <a:sx n="33" d="100"/>
        <a:sy n="33" d="100"/>
      </p:scale>
      <p:origin x="0" y="0"/>
    </p:cViewPr>
  </p:outlineViewPr>
  <p:notesTextViewPr>
    <p:cViewPr>
      <p:scale>
        <a:sx n="150" d="100"/>
        <a:sy n="150" d="100"/>
      </p:scale>
      <p:origin x="0" y="-5"/>
    </p:cViewPr>
  </p:notesTextViewPr>
  <p:sorterViewPr>
    <p:cViewPr>
      <p:scale>
        <a:sx n="110" d="100"/>
        <a:sy n="110" d="100"/>
      </p:scale>
      <p:origin x="0" y="-8875"/>
    </p:cViewPr>
  </p:sorterViewPr>
  <p:notesViewPr>
    <p:cSldViewPr snapToGrid="0" snapToObjects="1">
      <p:cViewPr varScale="1">
        <p:scale>
          <a:sx n="61" d="100"/>
          <a:sy n="61" d="100"/>
        </p:scale>
        <p:origin x="321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B7241F-3C5A-FC60-718D-AF5BF2F44EA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1A28E8-97BB-54EA-DB8F-471BA488C14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EB2C666-3D3A-471C-B5AC-68CCAEAF3AAE}" type="datetimeFigureOut">
              <a:rPr lang="en-US" smtClean="0"/>
              <a:t>6/11/2025</a:t>
            </a:fld>
            <a:endParaRPr lang="en-US"/>
          </a:p>
        </p:txBody>
      </p:sp>
      <p:sp>
        <p:nvSpPr>
          <p:cNvPr id="4" name="Footer Placeholder 3">
            <a:extLst>
              <a:ext uri="{FF2B5EF4-FFF2-40B4-BE49-F238E27FC236}">
                <a16:creationId xmlns:a16="http://schemas.microsoft.com/office/drawing/2014/main" id="{CA2E0E2A-5A5B-564F-EBEE-27847EF73E9C}"/>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FB6AF-4F4C-4570-86DA-9291C12618F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B033711-92C1-4DED-8BBD-97E9F8A14356}" type="slidenum">
              <a:rPr lang="en-US" smtClean="0"/>
              <a:t>‹#›</a:t>
            </a:fld>
            <a:endParaRPr lang="en-US"/>
          </a:p>
        </p:txBody>
      </p:sp>
    </p:spTree>
    <p:extLst>
      <p:ext uri="{BB962C8B-B14F-4D97-AF65-F5344CB8AC3E}">
        <p14:creationId xmlns:p14="http://schemas.microsoft.com/office/powerpoint/2010/main" val="2489509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ED6605A-3A75-4E20-BD6B-14B687F1F9E4}" type="datetimeFigureOut">
              <a:rPr lang="en-US" smtClean="0"/>
              <a:t>6/11/2025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96B7AB7-A0EE-4B74-8FC2-24A4AD911861}" type="slidenum">
              <a:rPr lang="en-US" smtClean="0"/>
              <a:t>‹#›</a:t>
            </a:fld>
            <a:endParaRPr lang="en-US"/>
          </a:p>
        </p:txBody>
      </p:sp>
    </p:spTree>
    <p:extLst>
      <p:ext uri="{BB962C8B-B14F-4D97-AF65-F5344CB8AC3E}">
        <p14:creationId xmlns:p14="http://schemas.microsoft.com/office/powerpoint/2010/main" val="1328001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a:t>
            </a:r>
          </a:p>
        </p:txBody>
      </p:sp>
      <p:sp>
        <p:nvSpPr>
          <p:cNvPr id="4" name="Slide Number Placeholder 3"/>
          <p:cNvSpPr>
            <a:spLocks noGrp="1"/>
          </p:cNvSpPr>
          <p:nvPr>
            <p:ph type="sldNum" sz="quarter" idx="5"/>
          </p:nvPr>
        </p:nvSpPr>
        <p:spPr/>
        <p:txBody>
          <a:bodyPr/>
          <a:lstStyle/>
          <a:p>
            <a:fld id="{396B7AB7-A0EE-4B74-8FC2-24A4AD911861}" type="slidenum">
              <a:rPr lang="en-US" smtClean="0"/>
              <a:t>1</a:t>
            </a:fld>
            <a:endParaRPr lang="en-US"/>
          </a:p>
        </p:txBody>
      </p:sp>
    </p:spTree>
    <p:extLst>
      <p:ext uri="{BB962C8B-B14F-4D97-AF65-F5344CB8AC3E}">
        <p14:creationId xmlns:p14="http://schemas.microsoft.com/office/powerpoint/2010/main" val="3500213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7AB7-A0EE-4B74-8FC2-24A4AD911861}" type="slidenum">
              <a:rPr lang="en-US" smtClean="0"/>
              <a:t>11</a:t>
            </a:fld>
            <a:endParaRPr lang="en-US"/>
          </a:p>
        </p:txBody>
      </p:sp>
    </p:spTree>
    <p:extLst>
      <p:ext uri="{BB962C8B-B14F-4D97-AF65-F5344CB8AC3E}">
        <p14:creationId xmlns:p14="http://schemas.microsoft.com/office/powerpoint/2010/main" val="1318370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12</a:t>
            </a:fld>
            <a:endParaRPr lang="en-US"/>
          </a:p>
        </p:txBody>
      </p:sp>
    </p:spTree>
    <p:extLst>
      <p:ext uri="{BB962C8B-B14F-4D97-AF65-F5344CB8AC3E}">
        <p14:creationId xmlns:p14="http://schemas.microsoft.com/office/powerpoint/2010/main" val="2131953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Substitutions happen, ensure portion size and component type meet reimbursable meal requirements. And remember, the posted menu must indicate substitutions.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13</a:t>
            </a:fld>
            <a:endParaRPr lang="en-US"/>
          </a:p>
        </p:txBody>
      </p:sp>
    </p:spTree>
    <p:extLst>
      <p:ext uri="{BB962C8B-B14F-4D97-AF65-F5344CB8AC3E}">
        <p14:creationId xmlns:p14="http://schemas.microsoft.com/office/powerpoint/2010/main" val="1128568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identify the components of the following menu items. What components make up the Buffalo Chicken Bites?</a:t>
            </a:r>
          </a:p>
          <a:p>
            <a:endParaRPr lang="en-US" dirty="0"/>
          </a:p>
          <a:p>
            <a:r>
              <a:rPr lang="en-US" dirty="0"/>
              <a:t>CLICK</a:t>
            </a:r>
          </a:p>
          <a:p>
            <a:endParaRPr lang="en-US" dirty="0"/>
          </a:p>
          <a:p>
            <a:r>
              <a:rPr lang="en-US" dirty="0"/>
              <a:t>TELL: That’s right, meat and grain. And the Chicken Drumstick?</a:t>
            </a:r>
          </a:p>
          <a:p>
            <a:endParaRPr lang="en-US" dirty="0"/>
          </a:p>
          <a:p>
            <a:r>
              <a:rPr lang="en-US" dirty="0"/>
              <a:t>CLICK</a:t>
            </a:r>
            <a:br>
              <a:rPr lang="en-US" dirty="0"/>
            </a:br>
            <a:endParaRPr lang="en-US" dirty="0"/>
          </a:p>
          <a:p>
            <a:r>
              <a:rPr lang="en-US" dirty="0"/>
              <a:t>TELL: Meat. Is that an equal substitution of components? No. Let’s take a look at another example. What component is the Cherry Smooth Cup?</a:t>
            </a:r>
          </a:p>
          <a:p>
            <a:endParaRPr lang="en-US" dirty="0"/>
          </a:p>
          <a:p>
            <a:r>
              <a:rPr lang="en-US" dirty="0"/>
              <a:t>CLICK</a:t>
            </a:r>
          </a:p>
          <a:p>
            <a:endParaRPr lang="en-US" dirty="0"/>
          </a:p>
          <a:p>
            <a:r>
              <a:rPr lang="en-US" dirty="0"/>
              <a:t>TELL: That’s right, it is vegetable. Now what about the Frozen Wild Cherry Cup?</a:t>
            </a:r>
          </a:p>
          <a:p>
            <a:endParaRPr lang="en-US" dirty="0"/>
          </a:p>
          <a:p>
            <a:r>
              <a:rPr lang="en-US" dirty="0"/>
              <a:t>CLICK. It’s a fruit. Is that an equal substitution of components. No, it is not.</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14</a:t>
            </a:fld>
            <a:endParaRPr lang="en-US"/>
          </a:p>
        </p:txBody>
      </p:sp>
    </p:spTree>
    <p:extLst>
      <p:ext uri="{BB962C8B-B14F-4D97-AF65-F5344CB8AC3E}">
        <p14:creationId xmlns:p14="http://schemas.microsoft.com/office/powerpoint/2010/main" val="12590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Now let’s talk about chocolate milk. The CACFP guidelines restricts the serving of chocolate milk to students under the age of six. Children under six must be offered unflavored milk. However, children six or older can choose between unflavored or chocolate milk.</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15</a:t>
            </a:fld>
            <a:endParaRPr lang="en-US"/>
          </a:p>
        </p:txBody>
      </p:sp>
    </p:spTree>
    <p:extLst>
      <p:ext uri="{BB962C8B-B14F-4D97-AF65-F5344CB8AC3E}">
        <p14:creationId xmlns:p14="http://schemas.microsoft.com/office/powerpoint/2010/main" val="3921824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16</a:t>
            </a:fld>
            <a:endParaRPr lang="en-US"/>
          </a:p>
        </p:txBody>
      </p:sp>
    </p:spTree>
    <p:extLst>
      <p:ext uri="{BB962C8B-B14F-4D97-AF65-F5344CB8AC3E}">
        <p14:creationId xmlns:p14="http://schemas.microsoft.com/office/powerpoint/2010/main" val="1384096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Ensure that temperatures recorded at the Start of Service are within the allowable serving range for safety reasons. Please note that temperatures of cold supper kits and cold food items must also be recorded on the Food Temperature Log.</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17</a:t>
            </a:fld>
            <a:endParaRPr lang="en-US"/>
          </a:p>
        </p:txBody>
      </p:sp>
    </p:spTree>
    <p:extLst>
      <p:ext uri="{BB962C8B-B14F-4D97-AF65-F5344CB8AC3E}">
        <p14:creationId xmlns:p14="http://schemas.microsoft.com/office/powerpoint/2010/main" val="1075116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21</a:t>
            </a:fld>
            <a:endParaRPr lang="en-US"/>
          </a:p>
        </p:txBody>
      </p:sp>
    </p:spTree>
    <p:extLst>
      <p:ext uri="{BB962C8B-B14F-4D97-AF65-F5344CB8AC3E}">
        <p14:creationId xmlns:p14="http://schemas.microsoft.com/office/powerpoint/2010/main" val="3766167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23</a:t>
            </a:fld>
            <a:endParaRPr lang="en-US"/>
          </a:p>
        </p:txBody>
      </p:sp>
    </p:spTree>
    <p:extLst>
      <p:ext uri="{BB962C8B-B14F-4D97-AF65-F5344CB8AC3E}">
        <p14:creationId xmlns:p14="http://schemas.microsoft.com/office/powerpoint/2010/main" val="2391551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25</a:t>
            </a:fld>
            <a:endParaRPr lang="en-US"/>
          </a:p>
        </p:txBody>
      </p:sp>
    </p:spTree>
    <p:extLst>
      <p:ext uri="{BB962C8B-B14F-4D97-AF65-F5344CB8AC3E}">
        <p14:creationId xmlns:p14="http://schemas.microsoft.com/office/powerpoint/2010/main" val="217246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goal of the Food Services Division is to provide access to nutritious hot supper meals to as many students and community participants of eligible schools with afterschool programs.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a:t>
            </a:fld>
            <a:endParaRPr lang="en-US"/>
          </a:p>
        </p:txBody>
      </p:sp>
    </p:spTree>
    <p:extLst>
      <p:ext uri="{BB962C8B-B14F-4D97-AF65-F5344CB8AC3E}">
        <p14:creationId xmlns:p14="http://schemas.microsoft.com/office/powerpoint/2010/main" val="24229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28</a:t>
            </a:fld>
            <a:endParaRPr lang="en-US"/>
          </a:p>
        </p:txBody>
      </p:sp>
    </p:spTree>
    <p:extLst>
      <p:ext uri="{BB962C8B-B14F-4D97-AF65-F5344CB8AC3E}">
        <p14:creationId xmlns:p14="http://schemas.microsoft.com/office/powerpoint/2010/main" val="1545096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Calibri" panose="020F0502020204030204" pitchFamily="34" charset="0"/>
              </a:rPr>
              <a:t> “Staff must ensure reimbursable meals are served BEFORE recording the meals on the ASP/Community Forms. Meals served that are not reimbursable cannot be claimed.”</a:t>
            </a:r>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29</a:t>
            </a:fld>
            <a:endParaRPr lang="en-US"/>
          </a:p>
        </p:txBody>
      </p:sp>
    </p:spTree>
    <p:extLst>
      <p:ext uri="{BB962C8B-B14F-4D97-AF65-F5344CB8AC3E}">
        <p14:creationId xmlns:p14="http://schemas.microsoft.com/office/powerpoint/2010/main" val="2137455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talk about the Counting and Claiming forms. There are 2 versions of the ASP Supper Grid Sheet and the Community Roster: a 5-day and 1-day. Let’s begin with the ASP Supper Grid Sheet.</a:t>
            </a:r>
          </a:p>
        </p:txBody>
      </p:sp>
      <p:sp>
        <p:nvSpPr>
          <p:cNvPr id="4" name="Slide Number Placeholder 3"/>
          <p:cNvSpPr>
            <a:spLocks noGrp="1"/>
          </p:cNvSpPr>
          <p:nvPr>
            <p:ph type="sldNum" sz="quarter" idx="5"/>
          </p:nvPr>
        </p:nvSpPr>
        <p:spPr/>
        <p:txBody>
          <a:bodyPr/>
          <a:lstStyle/>
          <a:p>
            <a:fld id="{396B7AB7-A0EE-4B74-8FC2-24A4AD911861}" type="slidenum">
              <a:rPr lang="en-US" smtClean="0"/>
              <a:t>31</a:t>
            </a:fld>
            <a:endParaRPr lang="en-US"/>
          </a:p>
        </p:txBody>
      </p:sp>
    </p:spTree>
    <p:extLst>
      <p:ext uri="{BB962C8B-B14F-4D97-AF65-F5344CB8AC3E}">
        <p14:creationId xmlns:p14="http://schemas.microsoft.com/office/powerpoint/2010/main" val="938062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ASP Supper Grid Sheet records reimbursable meals distributed to the after school program students only. Only trained FS/ASP staff may record the meals distributed. To begin, complete the heading, date, and record all programs. ASP staff must verify and initial the compliance box daily. To claim meals for reimbursement, confirm meal is reimbursable before marking. Then, mark each meal in numerical order with a slash or X. Lastly, record the total meal counts daily. Remember to collect the ASP Supper Grid Sheet daily.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32</a:t>
            </a:fld>
            <a:endParaRPr lang="en-US"/>
          </a:p>
        </p:txBody>
      </p:sp>
    </p:spTree>
    <p:extLst>
      <p:ext uri="{BB962C8B-B14F-4D97-AF65-F5344CB8AC3E}">
        <p14:creationId xmlns:p14="http://schemas.microsoft.com/office/powerpoint/2010/main" val="1502984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Community Roster records the attendance and reimbursable meals received by community participants. Ensure first and last names are written legibly. Young children may be assisted with writing their names. This form is required at all service locations. Incomplete names listed may be included in the meal count. However, make every effort to obtain the full name at the next supper service. Remember to collect Community Roster daily.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33</a:t>
            </a:fld>
            <a:endParaRPr lang="en-US"/>
          </a:p>
        </p:txBody>
      </p:sp>
    </p:spTree>
    <p:extLst>
      <p:ext uri="{BB962C8B-B14F-4D97-AF65-F5344CB8AC3E}">
        <p14:creationId xmlns:p14="http://schemas.microsoft.com/office/powerpoint/2010/main" val="2183721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Meal service times are contingent upon school dismissal. Let’s Review the Early Dismissal Policy Chart. Early release days are now categorized into 2 simple categories. </a:t>
            </a:r>
          </a:p>
          <a:p>
            <a:endParaRPr lang="en-US" dirty="0"/>
          </a:p>
          <a:p>
            <a:r>
              <a:rPr lang="en-US" dirty="0"/>
              <a:t>CLICK</a:t>
            </a:r>
            <a:br>
              <a:rPr lang="en-US" dirty="0"/>
            </a:br>
            <a:br>
              <a:rPr lang="en-US" dirty="0"/>
            </a:br>
            <a:r>
              <a:rPr lang="en-US" dirty="0"/>
              <a:t>TELL: If the students are released before 1pm, Hot supper will be served at the regular dismissal time. For example. Let’s say the regular school dismissal is at 2:30pm. </a:t>
            </a:r>
          </a:p>
          <a:p>
            <a:endParaRPr lang="en-US" dirty="0"/>
          </a:p>
          <a:p>
            <a:r>
              <a:rPr lang="en-US" dirty="0"/>
              <a:t>CLICK</a:t>
            </a:r>
          </a:p>
          <a:p>
            <a:endParaRPr lang="en-US" dirty="0"/>
          </a:p>
          <a:p>
            <a:r>
              <a:rPr lang="en-US" dirty="0"/>
              <a:t>TELL: Let’s explore this scenario. Students are released at 12:50 pm. </a:t>
            </a:r>
          </a:p>
          <a:p>
            <a:endParaRPr lang="en-US" dirty="0"/>
          </a:p>
          <a:p>
            <a:r>
              <a:rPr lang="en-US" dirty="0"/>
              <a:t>CLICK</a:t>
            </a:r>
            <a:br>
              <a:rPr lang="en-US" dirty="0"/>
            </a:br>
            <a:endParaRPr lang="en-US" dirty="0"/>
          </a:p>
          <a:p>
            <a:r>
              <a:rPr lang="en-US" dirty="0"/>
              <a:t>TELL: According to the Early Dismissal policy, Hot Supper will be served at 2:30 pm. Please note that *Exceptions may apply. AFSS approval is required to serve at alternate serving times. </a:t>
            </a:r>
          </a:p>
          <a:p>
            <a:endParaRPr lang="en-US" dirty="0"/>
          </a:p>
          <a:p>
            <a:r>
              <a:rPr lang="en-US" dirty="0"/>
              <a:t>CLICK</a:t>
            </a:r>
          </a:p>
          <a:p>
            <a:endParaRPr lang="en-US" dirty="0"/>
          </a:p>
          <a:p>
            <a:r>
              <a:rPr lang="en-US" dirty="0"/>
              <a:t>TELL: Let’s look at a different scenario. If the students are released earlier then their regular dismissal, but after 1pm. Then Hot supper will be served Immediately after the early dismissal time. </a:t>
            </a:r>
          </a:p>
          <a:p>
            <a:endParaRPr lang="en-US" dirty="0"/>
          </a:p>
          <a:p>
            <a:r>
              <a:rPr lang="en-US" dirty="0"/>
              <a:t>CLICK</a:t>
            </a:r>
          </a:p>
          <a:p>
            <a:endParaRPr lang="en-US" dirty="0"/>
          </a:p>
          <a:p>
            <a:r>
              <a:rPr lang="en-US" dirty="0"/>
              <a:t>TELL: Let’s explore this scenario. Students are released at 1:20 pm. </a:t>
            </a:r>
          </a:p>
          <a:p>
            <a:endParaRPr lang="en-US" dirty="0"/>
          </a:p>
          <a:p>
            <a:r>
              <a:rPr lang="en-US" dirty="0"/>
              <a:t>CLICK</a:t>
            </a:r>
          </a:p>
          <a:p>
            <a:endParaRPr lang="en-US" dirty="0"/>
          </a:p>
          <a:p>
            <a:r>
              <a:rPr lang="en-US" dirty="0"/>
              <a:t>TELL: According to the Early Dismissal policy, Hot Supper will be served at 1:20 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34</a:t>
            </a:fld>
            <a:endParaRPr lang="en-US"/>
          </a:p>
        </p:txBody>
      </p:sp>
    </p:spTree>
    <p:extLst>
      <p:ext uri="{BB962C8B-B14F-4D97-AF65-F5344CB8AC3E}">
        <p14:creationId xmlns:p14="http://schemas.microsoft.com/office/powerpoint/2010/main" val="4085914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Service time may be adjusted to accommodate students released before the regular dismissal bell on a regular basis. </a:t>
            </a:r>
          </a:p>
          <a:p>
            <a:r>
              <a:rPr lang="en-US" dirty="0"/>
              <a:t>These students include, Special Education students and bussed students, and other eligible programs. Note: Any change in the service time must be included in the Change of Supper Meal Service Form. For example: The school’s dismissal is at 2:30pm, but Special Ed students are released at 2:15pm. Serving time is 2:15-3:00pm.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35</a:t>
            </a:fld>
            <a:endParaRPr lang="en-US"/>
          </a:p>
        </p:txBody>
      </p:sp>
    </p:spTree>
    <p:extLst>
      <p:ext uri="{BB962C8B-B14F-4D97-AF65-F5344CB8AC3E}">
        <p14:creationId xmlns:p14="http://schemas.microsoft.com/office/powerpoint/2010/main" val="4167560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Before supper service begins, Food Services staff will prepare &amp; pack the hot supper meals according to the menu for all service areas.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36</a:t>
            </a:fld>
            <a:endParaRPr lang="en-US"/>
          </a:p>
        </p:txBody>
      </p:sp>
    </p:spTree>
    <p:extLst>
      <p:ext uri="{BB962C8B-B14F-4D97-AF65-F5344CB8AC3E}">
        <p14:creationId xmlns:p14="http://schemas.microsoft.com/office/powerpoint/2010/main" val="534459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37</a:t>
            </a:fld>
            <a:endParaRPr lang="en-US"/>
          </a:p>
        </p:txBody>
      </p:sp>
    </p:spTree>
    <p:extLst>
      <p:ext uri="{BB962C8B-B14F-4D97-AF65-F5344CB8AC3E}">
        <p14:creationId xmlns:p14="http://schemas.microsoft.com/office/powerpoint/2010/main" val="4144845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38</a:t>
            </a:fld>
            <a:endParaRPr lang="en-US"/>
          </a:p>
        </p:txBody>
      </p:sp>
    </p:spTree>
    <p:extLst>
      <p:ext uri="{BB962C8B-B14F-4D97-AF65-F5344CB8AC3E}">
        <p14:creationId xmlns:p14="http://schemas.microsoft.com/office/powerpoint/2010/main" val="1282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Participants ages 18 and under are eligible for a free supper meal after school. Participants do not have to be enrolled in an after school program or participate in any offered activities. Disabled individuals of any age may participate.</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a:t>
            </a:fld>
            <a:endParaRPr lang="en-US"/>
          </a:p>
        </p:txBody>
      </p:sp>
    </p:spTree>
    <p:extLst>
      <p:ext uri="{BB962C8B-B14F-4D97-AF65-F5344CB8AC3E}">
        <p14:creationId xmlns:p14="http://schemas.microsoft.com/office/powerpoint/2010/main" val="1988436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39</a:t>
            </a:fld>
            <a:endParaRPr lang="en-US"/>
          </a:p>
        </p:txBody>
      </p:sp>
    </p:spTree>
    <p:extLst>
      <p:ext uri="{BB962C8B-B14F-4D97-AF65-F5344CB8AC3E}">
        <p14:creationId xmlns:p14="http://schemas.microsoft.com/office/powerpoint/2010/main" val="4093493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Here is a guide on handling challenges. Student attempts to walk out of campus with the supper meal. </a:t>
            </a:r>
          </a:p>
          <a:p>
            <a:endParaRPr lang="en-US" dirty="0"/>
          </a:p>
          <a:p>
            <a:r>
              <a:rPr lang="en-US" dirty="0"/>
              <a:t>CLICK</a:t>
            </a:r>
          </a:p>
          <a:p>
            <a:endParaRPr lang="en-US" dirty="0"/>
          </a:p>
          <a:p>
            <a:r>
              <a:rPr lang="en-US" dirty="0"/>
              <a:t>TELL: Redirect students to eat their meal in the designated eating area. Parent is rude or is upset after being reminded of rules. </a:t>
            </a:r>
          </a:p>
          <a:p>
            <a:endParaRPr lang="en-US" dirty="0"/>
          </a:p>
          <a:p>
            <a:r>
              <a:rPr lang="en-US" dirty="0"/>
              <a:t>CLICK</a:t>
            </a:r>
          </a:p>
          <a:p>
            <a:endParaRPr lang="en-US" dirty="0"/>
          </a:p>
          <a:p>
            <a:r>
              <a:rPr lang="en-US" dirty="0"/>
              <a:t>TELL: Inform administration of the incident and request assistance. Despite your efforts, supper regulations are not being followed. </a:t>
            </a:r>
          </a:p>
          <a:p>
            <a:endParaRPr lang="en-US" dirty="0"/>
          </a:p>
          <a:p>
            <a:r>
              <a:rPr lang="en-US" dirty="0"/>
              <a:t>CLICK</a:t>
            </a:r>
          </a:p>
          <a:p>
            <a:endParaRPr lang="en-US" dirty="0"/>
          </a:p>
          <a:p>
            <a:r>
              <a:rPr lang="en-US" dirty="0"/>
              <a:t>TELL: Inform AFSS that your repeated efforts are unsuccessful.</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41</a:t>
            </a:fld>
            <a:endParaRPr lang="en-US"/>
          </a:p>
        </p:txBody>
      </p:sp>
    </p:spTree>
    <p:extLst>
      <p:ext uri="{BB962C8B-B14F-4D97-AF65-F5344CB8AC3E}">
        <p14:creationId xmlns:p14="http://schemas.microsoft.com/office/powerpoint/2010/main" val="4010860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Providing healthy meals shouldn’t stop once the last bell rings. Often times, parents are still at work when their children get out of school. Serving hot supper meals allows the children to receive three nutritious meals a day to support their growing bodies and learning needs. Doing this will ensure that together, we are continuing to provide good nutrition all day long.</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42</a:t>
            </a:fld>
            <a:endParaRPr lang="en-US"/>
          </a:p>
        </p:txBody>
      </p:sp>
    </p:spTree>
    <p:extLst>
      <p:ext uri="{BB962C8B-B14F-4D97-AF65-F5344CB8AC3E}">
        <p14:creationId xmlns:p14="http://schemas.microsoft.com/office/powerpoint/2010/main" val="1393903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FSD is required to provide annual CACFP supper training to all Food Services (FS) and After School Program (ASP) staff before the start of every school year, implementation of a new program, and to new employees.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a:t>
            </a:fld>
            <a:endParaRPr lang="en-US"/>
          </a:p>
        </p:txBody>
      </p:sp>
    </p:spTree>
    <p:extLst>
      <p:ext uri="{BB962C8B-B14F-4D97-AF65-F5344CB8AC3E}">
        <p14:creationId xmlns:p14="http://schemas.microsoft.com/office/powerpoint/2010/main" val="4169713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3A842-A18A-ECE3-E763-6D530BE15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4C57E-2F13-B9B5-3DE8-C258B83B7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8176F-7241-02DB-DDCD-9B39EF36678A}"/>
              </a:ext>
            </a:extLst>
          </p:cNvPr>
          <p:cNvSpPr>
            <a:spLocks noGrp="1"/>
          </p:cNvSpPr>
          <p:nvPr>
            <p:ph type="body" idx="1"/>
          </p:nvPr>
        </p:nvSpPr>
        <p:spPr/>
        <p:txBody>
          <a:bodyPr/>
          <a:lstStyle/>
          <a:p>
            <a:r>
              <a:rPr lang="en-US" dirty="0"/>
              <a:t>TELL: Let’s talk about the Counting and Claiming forms. There are 2 versions of the ASP Supper Grid Sheet and the Community Roster: a 5-day and 1-day. Let’s begin with the ASP Supper Grid Sheet.</a:t>
            </a:r>
          </a:p>
        </p:txBody>
      </p:sp>
      <p:sp>
        <p:nvSpPr>
          <p:cNvPr id="4" name="Slide Number Placeholder 3">
            <a:extLst>
              <a:ext uri="{FF2B5EF4-FFF2-40B4-BE49-F238E27FC236}">
                <a16:creationId xmlns:a16="http://schemas.microsoft.com/office/drawing/2014/main" id="{D9A5F9CF-F7B6-6F3F-CE1E-092AADEF8918}"/>
              </a:ext>
            </a:extLst>
          </p:cNvPr>
          <p:cNvSpPr>
            <a:spLocks noGrp="1"/>
          </p:cNvSpPr>
          <p:nvPr>
            <p:ph type="sldNum" sz="quarter" idx="5"/>
          </p:nvPr>
        </p:nvSpPr>
        <p:spPr/>
        <p:txBody>
          <a:bodyPr/>
          <a:lstStyle/>
          <a:p>
            <a:fld id="{396B7AB7-A0EE-4B74-8FC2-24A4AD911861}" type="slidenum">
              <a:rPr lang="en-US" smtClean="0"/>
              <a:t>5</a:t>
            </a:fld>
            <a:endParaRPr lang="en-US"/>
          </a:p>
        </p:txBody>
      </p:sp>
    </p:spTree>
    <p:extLst>
      <p:ext uri="{BB962C8B-B14F-4D97-AF65-F5344CB8AC3E}">
        <p14:creationId xmlns:p14="http://schemas.microsoft.com/office/powerpoint/2010/main" val="1280822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Here are the four required postings for the Hot Supper Program. The Offer vs</a:t>
            </a:r>
            <a:r>
              <a:rPr lang="en-US" baseline="0" dirty="0"/>
              <a:t> Serve Supper Guide, the </a:t>
            </a:r>
            <a:r>
              <a:rPr lang="en-US" dirty="0"/>
              <a:t>Supper Menu, the Health Inspection Report, and the And Justice for All poster. All three must be posted at every service area visible to public view. </a:t>
            </a:r>
          </a:p>
        </p:txBody>
      </p:sp>
      <p:sp>
        <p:nvSpPr>
          <p:cNvPr id="4" name="Slide Number Placeholder 3"/>
          <p:cNvSpPr>
            <a:spLocks noGrp="1"/>
          </p:cNvSpPr>
          <p:nvPr>
            <p:ph type="sldNum" sz="quarter" idx="5"/>
          </p:nvPr>
        </p:nvSpPr>
        <p:spPr/>
        <p:txBody>
          <a:bodyPr/>
          <a:lstStyle/>
          <a:p>
            <a:fld id="{396B7AB7-A0EE-4B74-8FC2-24A4AD911861}" type="slidenum">
              <a:rPr lang="en-US" smtClean="0"/>
              <a:t>7</a:t>
            </a:fld>
            <a:endParaRPr lang="en-US"/>
          </a:p>
        </p:txBody>
      </p:sp>
    </p:spTree>
    <p:extLst>
      <p:ext uri="{BB962C8B-B14F-4D97-AF65-F5344CB8AC3E}">
        <p14:creationId xmlns:p14="http://schemas.microsoft.com/office/powerpoint/2010/main" val="148433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Continue to post the Hot Supper marketing material for visual appeal and instruction.</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8</a:t>
            </a:fld>
            <a:endParaRPr lang="en-US"/>
          </a:p>
        </p:txBody>
      </p:sp>
    </p:spTree>
    <p:extLst>
      <p:ext uri="{BB962C8B-B14F-4D97-AF65-F5344CB8AC3E}">
        <p14:creationId xmlns:p14="http://schemas.microsoft.com/office/powerpoint/2010/main" val="1425331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7AB7-A0EE-4B74-8FC2-24A4AD911861}" type="slidenum">
              <a:rPr lang="en-US" smtClean="0"/>
              <a:t>9</a:t>
            </a:fld>
            <a:endParaRPr lang="en-US"/>
          </a:p>
        </p:txBody>
      </p:sp>
    </p:spTree>
    <p:extLst>
      <p:ext uri="{BB962C8B-B14F-4D97-AF65-F5344CB8AC3E}">
        <p14:creationId xmlns:p14="http://schemas.microsoft.com/office/powerpoint/2010/main" val="4031293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7AB7-A0EE-4B74-8FC2-24A4AD911861}" type="slidenum">
              <a:rPr lang="en-US" smtClean="0"/>
              <a:t>10</a:t>
            </a:fld>
            <a:endParaRPr lang="en-US"/>
          </a:p>
        </p:txBody>
      </p:sp>
    </p:spTree>
    <p:extLst>
      <p:ext uri="{BB962C8B-B14F-4D97-AF65-F5344CB8AC3E}">
        <p14:creationId xmlns:p14="http://schemas.microsoft.com/office/powerpoint/2010/main" val="1093737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3234515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6751541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normAutofit/>
          </a:bodyPr>
          <a:lstStyle>
            <a:lvl1pPr>
              <a:defRPr sz="5400">
                <a:solidFill>
                  <a:srgbClr val="000000"/>
                </a:solidFill>
                <a:latin typeface="Onyx" panose="04050602080702020203" pitchFamily="82" charset="0"/>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F3D22F9-7A52-4763-840A-B39C791DA81C}" type="datetimeFigureOut">
              <a:rPr lang="en-US" smtClean="0"/>
              <a:t>6/11/2025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565641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900653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2867355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9" name="Picture 8"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124" y="0"/>
            <a:ext cx="2694791" cy="6858000"/>
          </a:xfrm>
          <a:prstGeom prst="rect">
            <a:avLst/>
          </a:prstGeom>
        </p:spPr>
      </p:pic>
    </p:spTree>
    <p:extLst>
      <p:ext uri="{BB962C8B-B14F-4D97-AF65-F5344CB8AC3E}">
        <p14:creationId xmlns:p14="http://schemas.microsoft.com/office/powerpoint/2010/main" val="31997256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2365530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6/11/2025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354577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6/11/2025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0845777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0097098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8916960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9534915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6709273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6794955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10" name="Picture 9">
            <a:extLst>
              <a:ext uri="{FF2B5EF4-FFF2-40B4-BE49-F238E27FC236}">
                <a16:creationId xmlns:a16="http://schemas.microsoft.com/office/drawing/2014/main" id="{2367ED15-B2A5-4084-A851-A8ACA07D9CCA}"/>
              </a:ext>
            </a:extLst>
          </p:cNvPr>
          <p:cNvPicPr>
            <a:picLocks noChangeAspect="1"/>
          </p:cNvPicPr>
          <p:nvPr userDrawn="1"/>
        </p:nvPicPr>
        <p:blipFill>
          <a:blip r:embed="rId3"/>
          <a:stretch>
            <a:fillRect/>
          </a:stretch>
        </p:blipFill>
        <p:spPr>
          <a:xfrm>
            <a:off x="296982" y="-36576"/>
            <a:ext cx="2783220" cy="6894576"/>
          </a:xfrm>
          <a:prstGeom prst="rect">
            <a:avLst/>
          </a:prstGeom>
        </p:spPr>
      </p:pic>
    </p:spTree>
    <p:extLst>
      <p:ext uri="{BB962C8B-B14F-4D97-AF65-F5344CB8AC3E}">
        <p14:creationId xmlns:p14="http://schemas.microsoft.com/office/powerpoint/2010/main" val="31179864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7582076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6/11/2025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4370182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6/11/2025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195291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62578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3135638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294261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6/11/2025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8" r:id="rId5"/>
    <p:sldLayoutId id="2147483659" r:id="rId6"/>
    <p:sldLayoutId id="2147483660" r:id="rId7"/>
    <p:sldLayoutId id="2147483661" r:id="rId8"/>
    <p:sldLayoutId id="2147483662" r:id="rId9"/>
    <p:sldLayoutId id="2147483663" r:id="rId10"/>
    <p:sldLayoutId id="2147483676"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8000" kern="1200">
          <a:solidFill>
            <a:schemeClr val="bg1"/>
          </a:solidFill>
          <a:latin typeface="Onyx" panose="04050602080702020203" pitchFamily="82"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800"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2400"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6/11/2025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09811289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4.wdp"/><Relationship Id="rId18" Type="http://schemas.openxmlformats.org/officeDocument/2006/relationships/image" Target="../media/image42.jpeg"/><Relationship Id="rId3" Type="http://schemas.openxmlformats.org/officeDocument/2006/relationships/notesSlide" Target="../notesSlides/notesSlide17.xml"/><Relationship Id="rId21" Type="http://schemas.openxmlformats.org/officeDocument/2006/relationships/image" Target="../media/image44.jpg"/><Relationship Id="rId7" Type="http://schemas.microsoft.com/office/2007/relationships/hdphoto" Target="../media/hdphoto1.wdp"/><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slideLayout" Target="../slideLayouts/slideLayout11.xml"/><Relationship Id="rId16" Type="http://schemas.openxmlformats.org/officeDocument/2006/relationships/image" Target="../media/image40.png"/><Relationship Id="rId20" Type="http://schemas.microsoft.com/office/2007/relationships/hdphoto" Target="../media/hdphoto5.wdp"/><Relationship Id="rId1" Type="http://schemas.openxmlformats.org/officeDocument/2006/relationships/tags" Target="../tags/tag6.xml"/><Relationship Id="rId6" Type="http://schemas.openxmlformats.org/officeDocument/2006/relationships/image" Target="../media/image34.png"/><Relationship Id="rId11" Type="http://schemas.microsoft.com/office/2007/relationships/hdphoto" Target="../media/hdphoto3.wdp"/><Relationship Id="rId5" Type="http://schemas.openxmlformats.org/officeDocument/2006/relationships/image" Target="../media/image33.png"/><Relationship Id="rId15" Type="http://schemas.openxmlformats.org/officeDocument/2006/relationships/image" Target="../media/image39.png"/><Relationship Id="rId10" Type="http://schemas.openxmlformats.org/officeDocument/2006/relationships/image" Target="../media/image36.png"/><Relationship Id="rId19" Type="http://schemas.openxmlformats.org/officeDocument/2006/relationships/image" Target="../media/image43.png"/><Relationship Id="rId4" Type="http://schemas.openxmlformats.org/officeDocument/2006/relationships/image" Target="../media/image32.png"/><Relationship Id="rId9" Type="http://schemas.microsoft.com/office/2007/relationships/hdphoto" Target="../media/hdphoto2.wdp"/><Relationship Id="rId1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32.png"/><Relationship Id="rId7" Type="http://schemas.openxmlformats.org/officeDocument/2006/relationships/image" Target="../media/image35.png"/><Relationship Id="rId12" Type="http://schemas.microsoft.com/office/2007/relationships/hdphoto" Target="../media/hdphoto4.wdp"/><Relationship Id="rId17" Type="http://schemas.openxmlformats.org/officeDocument/2006/relationships/image" Target="../media/image42.jpeg"/><Relationship Id="rId2" Type="http://schemas.openxmlformats.org/officeDocument/2006/relationships/slideLayout" Target="../slideLayouts/slideLayout11.xml"/><Relationship Id="rId16" Type="http://schemas.openxmlformats.org/officeDocument/2006/relationships/image" Target="../media/image41.png"/><Relationship Id="rId20" Type="http://schemas.openxmlformats.org/officeDocument/2006/relationships/image" Target="../media/image44.jpg"/><Relationship Id="rId1" Type="http://schemas.openxmlformats.org/officeDocument/2006/relationships/tags" Target="../tags/tag7.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image" Target="../media/image40.png"/><Relationship Id="rId10" Type="http://schemas.microsoft.com/office/2007/relationships/hdphoto" Target="../media/hdphoto3.wdp"/><Relationship Id="rId19" Type="http://schemas.microsoft.com/office/2007/relationships/hdphoto" Target="../media/hdphoto5.wdp"/><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4.wdp"/><Relationship Id="rId18" Type="http://schemas.openxmlformats.org/officeDocument/2006/relationships/image" Target="../media/image42.jpeg"/><Relationship Id="rId3" Type="http://schemas.openxmlformats.org/officeDocument/2006/relationships/notesSlide" Target="../notesSlides/notesSlide18.xml"/><Relationship Id="rId21" Type="http://schemas.openxmlformats.org/officeDocument/2006/relationships/image" Target="../media/image44.jpg"/><Relationship Id="rId7" Type="http://schemas.microsoft.com/office/2007/relationships/hdphoto" Target="../media/hdphoto1.wdp"/><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slideLayout" Target="../slideLayouts/slideLayout11.xml"/><Relationship Id="rId16" Type="http://schemas.openxmlformats.org/officeDocument/2006/relationships/image" Target="../media/image40.png"/><Relationship Id="rId20" Type="http://schemas.microsoft.com/office/2007/relationships/hdphoto" Target="../media/hdphoto5.wdp"/><Relationship Id="rId1" Type="http://schemas.openxmlformats.org/officeDocument/2006/relationships/tags" Target="../tags/tag8.xml"/><Relationship Id="rId6" Type="http://schemas.openxmlformats.org/officeDocument/2006/relationships/image" Target="../media/image34.png"/><Relationship Id="rId11" Type="http://schemas.microsoft.com/office/2007/relationships/hdphoto" Target="../media/hdphoto3.wdp"/><Relationship Id="rId5" Type="http://schemas.openxmlformats.org/officeDocument/2006/relationships/image" Target="../media/image33.png"/><Relationship Id="rId15" Type="http://schemas.openxmlformats.org/officeDocument/2006/relationships/image" Target="../media/image39.png"/><Relationship Id="rId10" Type="http://schemas.openxmlformats.org/officeDocument/2006/relationships/image" Target="../media/image36.png"/><Relationship Id="rId19" Type="http://schemas.openxmlformats.org/officeDocument/2006/relationships/image" Target="../media/image43.png"/><Relationship Id="rId4" Type="http://schemas.openxmlformats.org/officeDocument/2006/relationships/image" Target="../media/image32.png"/><Relationship Id="rId9" Type="http://schemas.microsoft.com/office/2007/relationships/hdphoto" Target="../media/hdphoto2.wdp"/><Relationship Id="rId1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slideLayout" Target="../slideLayouts/slideLayout11.xml"/><Relationship Id="rId1" Type="http://schemas.openxmlformats.org/officeDocument/2006/relationships/tags" Target="../tags/tag9.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9.png"/><Relationship Id="rId3" Type="http://schemas.openxmlformats.org/officeDocument/2006/relationships/image" Target="../media/image46.png"/><Relationship Id="rId7" Type="http://schemas.microsoft.com/office/2007/relationships/hdphoto" Target="../media/hdphoto6.wdp"/><Relationship Id="rId12" Type="http://schemas.microsoft.com/office/2007/relationships/hdphoto" Target="../media/hdphoto1.wdp"/><Relationship Id="rId2" Type="http://schemas.openxmlformats.org/officeDocument/2006/relationships/image" Target="../media/image45.jpeg"/><Relationship Id="rId16"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50.png"/><Relationship Id="rId10" Type="http://schemas.openxmlformats.org/officeDocument/2006/relationships/image" Target="../media/image48.png"/><Relationship Id="rId4" Type="http://schemas.openxmlformats.org/officeDocument/2006/relationships/image" Target="../media/image16.JPG"/><Relationship Id="rId9" Type="http://schemas.openxmlformats.org/officeDocument/2006/relationships/image" Target="../media/image13.png"/><Relationship Id="rId1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0.png"/><Relationship Id="rId3" Type="http://schemas.openxmlformats.org/officeDocument/2006/relationships/image" Target="../media/image46.png"/><Relationship Id="rId7" Type="http://schemas.microsoft.com/office/2007/relationships/hdphoto" Target="../media/hdphoto6.wdp"/><Relationship Id="rId12" Type="http://schemas.openxmlformats.org/officeDocument/2006/relationships/image" Target="../media/image13.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16.JPG"/><Relationship Id="rId9" Type="http://schemas.openxmlformats.org/officeDocument/2006/relationships/image" Target="../media/image36.png"/><Relationship Id="rId14" Type="http://schemas.openxmlformats.org/officeDocument/2006/relationships/image" Target="../media/image44.jpg"/></Relationships>
</file>

<file path=ppt/slides/_rels/slide2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3.png"/><Relationship Id="rId18" Type="http://schemas.openxmlformats.org/officeDocument/2006/relationships/image" Target="../media/image57.png"/><Relationship Id="rId3" Type="http://schemas.openxmlformats.org/officeDocument/2006/relationships/notesSlide" Target="../notesSlides/notesSlide20.xml"/><Relationship Id="rId7" Type="http://schemas.openxmlformats.org/officeDocument/2006/relationships/image" Target="../media/image47.png"/><Relationship Id="rId12" Type="http://schemas.microsoft.com/office/2007/relationships/hdphoto" Target="../media/hdphoto9.wdp"/><Relationship Id="rId17" Type="http://schemas.microsoft.com/office/2007/relationships/hdphoto" Target="../media/hdphoto3.wdp"/><Relationship Id="rId2" Type="http://schemas.openxmlformats.org/officeDocument/2006/relationships/slideLayout" Target="../slideLayouts/slideLayout2.xml"/><Relationship Id="rId16" Type="http://schemas.openxmlformats.org/officeDocument/2006/relationships/image" Target="../media/image36.png"/><Relationship Id="rId20" Type="http://schemas.openxmlformats.org/officeDocument/2006/relationships/image" Target="../media/image44.jpg"/><Relationship Id="rId1" Type="http://schemas.openxmlformats.org/officeDocument/2006/relationships/tags" Target="../tags/tag10.xml"/><Relationship Id="rId6" Type="http://schemas.openxmlformats.org/officeDocument/2006/relationships/image" Target="../media/image54.png"/><Relationship Id="rId11" Type="http://schemas.openxmlformats.org/officeDocument/2006/relationships/image" Target="../media/image56.png"/><Relationship Id="rId5" Type="http://schemas.openxmlformats.org/officeDocument/2006/relationships/image" Target="../media/image53.jpeg"/><Relationship Id="rId15" Type="http://schemas.microsoft.com/office/2007/relationships/hdphoto" Target="../media/hdphoto1.wdp"/><Relationship Id="rId10" Type="http://schemas.microsoft.com/office/2007/relationships/hdphoto" Target="../media/hdphoto8.wdp"/><Relationship Id="rId19" Type="http://schemas.microsoft.com/office/2007/relationships/hdphoto" Target="../media/hdphoto10.wdp"/><Relationship Id="rId4" Type="http://schemas.openxmlformats.org/officeDocument/2006/relationships/image" Target="../media/image52.png"/><Relationship Id="rId9" Type="http://schemas.openxmlformats.org/officeDocument/2006/relationships/image" Target="../media/image55.png"/><Relationship Id="rId1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34.png"/><Relationship Id="rId18" Type="http://schemas.microsoft.com/office/2007/relationships/hdphoto" Target="../media/hdphoto10.wdp"/><Relationship Id="rId26" Type="http://schemas.openxmlformats.org/officeDocument/2006/relationships/image" Target="../media/image37.png"/><Relationship Id="rId3" Type="http://schemas.openxmlformats.org/officeDocument/2006/relationships/notesSlide" Target="../notesSlides/notesSlide21.xml"/><Relationship Id="rId21" Type="http://schemas.openxmlformats.org/officeDocument/2006/relationships/image" Target="../media/image39.png"/><Relationship Id="rId7" Type="http://schemas.microsoft.com/office/2007/relationships/hdphoto" Target="../media/hdphoto6.wdp"/><Relationship Id="rId12" Type="http://schemas.openxmlformats.org/officeDocument/2006/relationships/image" Target="../media/image33.png"/><Relationship Id="rId17" Type="http://schemas.openxmlformats.org/officeDocument/2006/relationships/image" Target="../media/image57.png"/><Relationship Id="rId25" Type="http://schemas.microsoft.com/office/2007/relationships/hdphoto" Target="../media/hdphoto2.wdp"/><Relationship Id="rId2" Type="http://schemas.openxmlformats.org/officeDocument/2006/relationships/slideLayout" Target="../slideLayouts/slideLayout2.xml"/><Relationship Id="rId16" Type="http://schemas.microsoft.com/office/2007/relationships/hdphoto" Target="../media/hdphoto3.wdp"/><Relationship Id="rId20" Type="http://schemas.openxmlformats.org/officeDocument/2006/relationships/image" Target="../media/image38.png"/><Relationship Id="rId1" Type="http://schemas.openxmlformats.org/officeDocument/2006/relationships/tags" Target="../tags/tag11.xml"/><Relationship Id="rId6" Type="http://schemas.openxmlformats.org/officeDocument/2006/relationships/image" Target="../media/image47.png"/><Relationship Id="rId11" Type="http://schemas.microsoft.com/office/2007/relationships/hdphoto" Target="../media/hdphoto9.wdp"/><Relationship Id="rId24" Type="http://schemas.openxmlformats.org/officeDocument/2006/relationships/image" Target="../media/image35.png"/><Relationship Id="rId5" Type="http://schemas.openxmlformats.org/officeDocument/2006/relationships/image" Target="../media/image53.jpeg"/><Relationship Id="rId15" Type="http://schemas.openxmlformats.org/officeDocument/2006/relationships/image" Target="../media/image36.png"/><Relationship Id="rId23" Type="http://schemas.openxmlformats.org/officeDocument/2006/relationships/image" Target="../media/image58.png"/><Relationship Id="rId28" Type="http://schemas.openxmlformats.org/officeDocument/2006/relationships/image" Target="../media/image44.jpg"/><Relationship Id="rId10" Type="http://schemas.openxmlformats.org/officeDocument/2006/relationships/image" Target="../media/image56.png"/><Relationship Id="rId19" Type="http://schemas.openxmlformats.org/officeDocument/2006/relationships/image" Target="../media/image54.png"/><Relationship Id="rId4" Type="http://schemas.openxmlformats.org/officeDocument/2006/relationships/image" Target="../media/image52.png"/><Relationship Id="rId9" Type="http://schemas.microsoft.com/office/2007/relationships/hdphoto" Target="../media/hdphoto8.wdp"/><Relationship Id="rId14" Type="http://schemas.microsoft.com/office/2007/relationships/hdphoto" Target="../media/hdphoto1.wdp"/><Relationship Id="rId22" Type="http://schemas.openxmlformats.org/officeDocument/2006/relationships/image" Target="../media/image40.png"/><Relationship Id="rId27"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oleObject" Target="../embeddings/oleObject1.bin"/><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oleObject" Target="../embeddings/oleObject2.bin"/><Relationship Id="rId4" Type="http://schemas.openxmlformats.org/officeDocument/2006/relationships/image" Target="../media/image59.emf"/></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6.JPG"/><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57239" y="4292139"/>
            <a:ext cx="8855534" cy="823912"/>
          </a:xfrm>
        </p:spPr>
        <p:txBody>
          <a:bodyPr>
            <a:noAutofit/>
          </a:bodyPr>
          <a:lstStyle/>
          <a:p>
            <a:pPr algn="ctr">
              <a:spcBef>
                <a:spcPts val="0"/>
              </a:spcBef>
            </a:pPr>
            <a:r>
              <a:rPr lang="en-US" sz="8000" b="1" dirty="0">
                <a:solidFill>
                  <a:schemeClr val="bg1"/>
                </a:solidFill>
                <a:latin typeface="Onyx" panose="04050602080702020203" pitchFamily="82" charset="0"/>
              </a:rPr>
              <a:t>SUPPER PROGRAM FOR FOOD SERVICES STAFF</a:t>
            </a:r>
          </a:p>
          <a:p>
            <a:pPr algn="ctr">
              <a:spcBef>
                <a:spcPts val="0"/>
              </a:spcBef>
            </a:pPr>
            <a:endParaRPr lang="en-US" sz="3200" b="1" dirty="0">
              <a:solidFill>
                <a:srgbClr val="000000"/>
              </a:solidFill>
            </a:endParaRPr>
          </a:p>
        </p:txBody>
      </p:sp>
      <p:sp>
        <p:nvSpPr>
          <p:cNvPr id="2" name="Flowchart: Connector 1">
            <a:extLst>
              <a:ext uri="{FF2B5EF4-FFF2-40B4-BE49-F238E27FC236}">
                <a16:creationId xmlns:a16="http://schemas.microsoft.com/office/drawing/2014/main" id="{78D8B04B-2B50-1CF2-8F11-991C294609FF}"/>
              </a:ext>
            </a:extLst>
          </p:cNvPr>
          <p:cNvSpPr/>
          <p:nvPr/>
        </p:nvSpPr>
        <p:spPr>
          <a:xfrm>
            <a:off x="8526463" y="3862137"/>
            <a:ext cx="3665538" cy="362633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05168083-C11C-A18C-ABA8-2230ACF14087}"/>
              </a:ext>
            </a:extLst>
          </p:cNvPr>
          <p:cNvSpPr/>
          <p:nvPr/>
        </p:nvSpPr>
        <p:spPr>
          <a:xfrm>
            <a:off x="7991806" y="4475747"/>
            <a:ext cx="995784" cy="102691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14EE70AA-CDAA-F376-C78A-C00A5D291648}"/>
              </a:ext>
            </a:extLst>
          </p:cNvPr>
          <p:cNvSpPr/>
          <p:nvPr/>
        </p:nvSpPr>
        <p:spPr>
          <a:xfrm>
            <a:off x="-955184" y="-623723"/>
            <a:ext cx="3469783" cy="36449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2" descr="Image preview">
            <a:extLst>
              <a:ext uri="{FF2B5EF4-FFF2-40B4-BE49-F238E27FC236}">
                <a16:creationId xmlns:a16="http://schemas.microsoft.com/office/drawing/2014/main" id="{6EBA64B1-B074-0CB1-B523-5D9D57FFA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9987" y="1081012"/>
            <a:ext cx="3665538" cy="630969"/>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Connector 5">
            <a:extLst>
              <a:ext uri="{FF2B5EF4-FFF2-40B4-BE49-F238E27FC236}">
                <a16:creationId xmlns:a16="http://schemas.microsoft.com/office/drawing/2014/main" id="{E728254F-C539-3D87-80A7-4B6B5EFE9741}"/>
              </a:ext>
            </a:extLst>
          </p:cNvPr>
          <p:cNvSpPr/>
          <p:nvPr/>
        </p:nvSpPr>
        <p:spPr>
          <a:xfrm>
            <a:off x="7735525" y="57113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BFA29C7-A72A-15EC-80AF-051AD04E576D}"/>
              </a:ext>
            </a:extLst>
          </p:cNvPr>
          <p:cNvSpPr/>
          <p:nvPr/>
        </p:nvSpPr>
        <p:spPr>
          <a:xfrm>
            <a:off x="447266" y="2404606"/>
            <a:ext cx="1209973"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0570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4A2A87-991C-4D3E-888A-C3E1A638A6C6}"/>
              </a:ext>
            </a:extLst>
          </p:cNvPr>
          <p:cNvSpPr>
            <a:spLocks noGrp="1"/>
          </p:cNvSpPr>
          <p:nvPr>
            <p:ph type="title"/>
          </p:nvPr>
        </p:nvSpPr>
        <p:spPr>
          <a:xfrm>
            <a:off x="352928" y="6600"/>
            <a:ext cx="10515600" cy="1325563"/>
          </a:xfrm>
        </p:spPr>
        <p:txBody>
          <a:bodyPr>
            <a:normAutofit/>
          </a:bodyPr>
          <a:lstStyle/>
          <a:p>
            <a:pPr algn="l"/>
            <a:r>
              <a:rPr lang="en-US" sz="8000" dirty="0">
                <a:solidFill>
                  <a:schemeClr val="bg1">
                    <a:lumMod val="95000"/>
                  </a:schemeClr>
                </a:solidFill>
              </a:rPr>
              <a:t>Supper Entrée Selection  </a:t>
            </a:r>
          </a:p>
        </p:txBody>
      </p:sp>
      <p:sp>
        <p:nvSpPr>
          <p:cNvPr id="6" name="Content Placeholder 2">
            <a:extLst>
              <a:ext uri="{FF2B5EF4-FFF2-40B4-BE49-F238E27FC236}">
                <a16:creationId xmlns:a16="http://schemas.microsoft.com/office/drawing/2014/main" id="{3711B80F-6BB2-43D6-8538-51F7DCD4F191}"/>
              </a:ext>
            </a:extLst>
          </p:cNvPr>
          <p:cNvSpPr txBox="1">
            <a:spLocks/>
          </p:cNvSpPr>
          <p:nvPr/>
        </p:nvSpPr>
        <p:spPr>
          <a:xfrm>
            <a:off x="352928" y="1607763"/>
            <a:ext cx="5952117" cy="1128599"/>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lumMod val="95000"/>
                  </a:schemeClr>
                </a:solidFill>
                <a:latin typeface="Century Gothic" panose="020B0502020202020204" pitchFamily="34" charset="0"/>
              </a:rPr>
              <a:t>When deciding between a hot and cold supper item, serve the entrée that will drive the most participation from students at your site.</a:t>
            </a:r>
          </a:p>
        </p:txBody>
      </p:sp>
      <p:sp>
        <p:nvSpPr>
          <p:cNvPr id="7" name="Content Placeholder 2">
            <a:extLst>
              <a:ext uri="{FF2B5EF4-FFF2-40B4-BE49-F238E27FC236}">
                <a16:creationId xmlns:a16="http://schemas.microsoft.com/office/drawing/2014/main" id="{3711B80F-6BB2-43D6-8538-51F7DCD4F191}"/>
              </a:ext>
            </a:extLst>
          </p:cNvPr>
          <p:cNvSpPr txBox="1">
            <a:spLocks/>
          </p:cNvSpPr>
          <p:nvPr/>
        </p:nvSpPr>
        <p:spPr>
          <a:xfrm>
            <a:off x="1138492" y="3293893"/>
            <a:ext cx="4957508" cy="1873861"/>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Serve the more popular item from the menu </a:t>
            </a:r>
          </a:p>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Increased participation results in greater revenue</a:t>
            </a:r>
          </a:p>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Our service goal is customer satisfaction over convenience </a:t>
            </a:r>
          </a:p>
        </p:txBody>
      </p:sp>
      <p:pic>
        <p:nvPicPr>
          <p:cNvPr id="3" name="Picture 2" descr="A group of boys eating at a table">
            <a:extLst>
              <a:ext uri="{FF2B5EF4-FFF2-40B4-BE49-F238E27FC236}">
                <a16:creationId xmlns:a16="http://schemas.microsoft.com/office/drawing/2014/main" id="{4E7D7A1A-2E59-A330-0247-26AC684E6D49}"/>
              </a:ext>
            </a:extLst>
          </p:cNvPr>
          <p:cNvPicPr>
            <a:picLocks noChangeAspect="1"/>
          </p:cNvPicPr>
          <p:nvPr/>
        </p:nvPicPr>
        <p:blipFill>
          <a:blip r:embed="rId3"/>
          <a:stretch>
            <a:fillRect/>
          </a:stretch>
        </p:blipFill>
        <p:spPr>
          <a:xfrm>
            <a:off x="7090610" y="444792"/>
            <a:ext cx="4684295" cy="4722962"/>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4" name="Flowchart: Connector 3">
            <a:extLst>
              <a:ext uri="{FF2B5EF4-FFF2-40B4-BE49-F238E27FC236}">
                <a16:creationId xmlns:a16="http://schemas.microsoft.com/office/drawing/2014/main" id="{3F4A7E15-5871-B12C-E396-076602455591}"/>
              </a:ext>
            </a:extLst>
          </p:cNvPr>
          <p:cNvSpPr/>
          <p:nvPr/>
        </p:nvSpPr>
        <p:spPr>
          <a:xfrm>
            <a:off x="10280677" y="40071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D68257AD-56F6-1F7C-1BFF-C43F88D5BD09}"/>
              </a:ext>
            </a:extLst>
          </p:cNvPr>
          <p:cNvSpPr/>
          <p:nvPr/>
        </p:nvSpPr>
        <p:spPr>
          <a:xfrm>
            <a:off x="9644468" y="4931969"/>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117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DE5F95-CAB1-7AC4-8970-2F8D152C7E27}"/>
              </a:ext>
            </a:extLst>
          </p:cNvPr>
          <p:cNvPicPr>
            <a:picLocks noChangeAspect="1"/>
          </p:cNvPicPr>
          <p:nvPr/>
        </p:nvPicPr>
        <p:blipFill rotWithShape="1">
          <a:blip r:embed="rId4"/>
          <a:srcRect b="58128"/>
          <a:stretch/>
        </p:blipFill>
        <p:spPr>
          <a:xfrm>
            <a:off x="343457" y="859747"/>
            <a:ext cx="2992526" cy="2705184"/>
          </a:xfrm>
          <a:prstGeom prst="rect">
            <a:avLst/>
          </a:prstGeom>
        </p:spPr>
      </p:pic>
      <p:sp>
        <p:nvSpPr>
          <p:cNvPr id="2" name="Rectangle 1">
            <a:extLst>
              <a:ext uri="{FF2B5EF4-FFF2-40B4-BE49-F238E27FC236}">
                <a16:creationId xmlns:a16="http://schemas.microsoft.com/office/drawing/2014/main" id="{78688440-B9D9-1235-6E3E-7F0EFDFE1F0A}"/>
              </a:ext>
            </a:extLst>
          </p:cNvPr>
          <p:cNvSpPr/>
          <p:nvPr/>
        </p:nvSpPr>
        <p:spPr>
          <a:xfrm>
            <a:off x="3864596" y="0"/>
            <a:ext cx="8360230"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694A2A87-991C-4D3E-888A-C3E1A638A6C6}"/>
              </a:ext>
            </a:extLst>
          </p:cNvPr>
          <p:cNvSpPr>
            <a:spLocks noGrp="1"/>
          </p:cNvSpPr>
          <p:nvPr>
            <p:ph type="title"/>
          </p:nvPr>
        </p:nvSpPr>
        <p:spPr>
          <a:xfrm>
            <a:off x="4174004" y="255053"/>
            <a:ext cx="7741415" cy="1325563"/>
          </a:xfrm>
        </p:spPr>
        <p:txBody>
          <a:bodyPr>
            <a:noAutofit/>
          </a:bodyPr>
          <a:lstStyle/>
          <a:p>
            <a:pPr algn="l"/>
            <a:r>
              <a:rPr lang="en-US" sz="8800" dirty="0">
                <a:solidFill>
                  <a:schemeClr val="bg1">
                    <a:lumMod val="95000"/>
                  </a:schemeClr>
                </a:solidFill>
              </a:rPr>
              <a:t>Entrée Satisfaction Activity</a:t>
            </a:r>
          </a:p>
        </p:txBody>
      </p:sp>
      <p:sp>
        <p:nvSpPr>
          <p:cNvPr id="6" name="Content Placeholder 2">
            <a:extLst>
              <a:ext uri="{FF2B5EF4-FFF2-40B4-BE49-F238E27FC236}">
                <a16:creationId xmlns:a16="http://schemas.microsoft.com/office/drawing/2014/main" id="{3711B80F-6BB2-43D6-8538-51F7DCD4F191}"/>
              </a:ext>
            </a:extLst>
          </p:cNvPr>
          <p:cNvSpPr txBox="1">
            <a:spLocks/>
          </p:cNvSpPr>
          <p:nvPr/>
        </p:nvSpPr>
        <p:spPr>
          <a:xfrm>
            <a:off x="5167879" y="2212339"/>
            <a:ext cx="7056947" cy="1216661"/>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800" dirty="0">
                <a:solidFill>
                  <a:schemeClr val="bg1">
                    <a:lumMod val="95000"/>
                  </a:schemeClr>
                </a:solidFill>
                <a:latin typeface="Century Gothic" panose="020B0502020202020204" pitchFamily="34" charset="0"/>
              </a:rPr>
              <a:t>Let’s put ourselves in our student’s perspective. </a:t>
            </a:r>
          </a:p>
          <a:p>
            <a:pPr marL="0" indent="0">
              <a:spcBef>
                <a:spcPts val="0"/>
              </a:spcBef>
              <a:spcAft>
                <a:spcPts val="1000"/>
              </a:spcAft>
              <a:buNone/>
            </a:pPr>
            <a:endParaRPr lang="en-US" altLang="en-US" sz="2800" dirty="0">
              <a:solidFill>
                <a:schemeClr val="bg1">
                  <a:lumMod val="9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99D97001-E301-D8C4-B843-E29CFF63E118}"/>
              </a:ext>
            </a:extLst>
          </p:cNvPr>
          <p:cNvSpPr txBox="1"/>
          <p:nvPr/>
        </p:nvSpPr>
        <p:spPr>
          <a:xfrm>
            <a:off x="5206212" y="4219307"/>
            <a:ext cx="6152146" cy="1200329"/>
          </a:xfrm>
          <a:prstGeom prst="rect">
            <a:avLst/>
          </a:prstGeom>
          <a:noFill/>
        </p:spPr>
        <p:txBody>
          <a:bodyPr wrap="square">
            <a:spAutoFit/>
          </a:bodyPr>
          <a:lstStyle/>
          <a:p>
            <a:pPr marL="0" indent="0">
              <a:spcBef>
                <a:spcPts val="0"/>
              </a:spcBef>
              <a:spcAft>
                <a:spcPts val="1000"/>
              </a:spcAft>
              <a:buNone/>
            </a:pPr>
            <a:r>
              <a:rPr lang="en-US" altLang="en-US" sz="2400" b="1" dirty="0">
                <a:solidFill>
                  <a:schemeClr val="bg1">
                    <a:lumMod val="95000"/>
                  </a:schemeClr>
                </a:solidFill>
                <a:latin typeface="Century Gothic" panose="020B0502020202020204" pitchFamily="34" charset="0"/>
              </a:rPr>
              <a:t>If you were a student at your school, in any grade, what entrée would you select from the menu?</a:t>
            </a:r>
          </a:p>
        </p:txBody>
      </p:sp>
      <p:sp>
        <p:nvSpPr>
          <p:cNvPr id="11" name="Content Placeholder 2">
            <a:extLst>
              <a:ext uri="{FF2B5EF4-FFF2-40B4-BE49-F238E27FC236}">
                <a16:creationId xmlns:a16="http://schemas.microsoft.com/office/drawing/2014/main" id="{33E5DABC-6113-DCC9-78E1-828A1DFFB795}"/>
              </a:ext>
            </a:extLst>
          </p:cNvPr>
          <p:cNvSpPr txBox="1">
            <a:spLocks/>
          </p:cNvSpPr>
          <p:nvPr/>
        </p:nvSpPr>
        <p:spPr>
          <a:xfrm>
            <a:off x="5017136" y="1927158"/>
            <a:ext cx="7032611" cy="2055519"/>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800" dirty="0">
                <a:solidFill>
                  <a:schemeClr val="bg1">
                    <a:lumMod val="95000"/>
                  </a:schemeClr>
                </a:solidFill>
                <a:latin typeface="Century Gothic" panose="020B0502020202020204" pitchFamily="34" charset="0"/>
              </a:rPr>
              <a:t>If a majority of students are going to want the Cheeseburger entrée, then offer it on the menu rather than the Yellow Submarine Sandwich.</a:t>
            </a:r>
            <a:endParaRPr lang="en-US" altLang="en-US" sz="2800" dirty="0">
              <a:solidFill>
                <a:srgbClr val="000000"/>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1BD57E25-79AC-4535-CA30-EAADE71C879E}"/>
              </a:ext>
            </a:extLst>
          </p:cNvPr>
          <p:cNvSpPr txBox="1">
            <a:spLocks/>
          </p:cNvSpPr>
          <p:nvPr/>
        </p:nvSpPr>
        <p:spPr>
          <a:xfrm>
            <a:off x="4787968" y="3902603"/>
            <a:ext cx="6988631" cy="1813510"/>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000"/>
              </a:spcAft>
              <a:buFont typeface="Wingdings" panose="05000000000000000000" pitchFamily="2" charset="2"/>
              <a:buChar char="Ø"/>
            </a:pPr>
            <a:r>
              <a:rPr lang="en-US" altLang="en-US" sz="2800" dirty="0">
                <a:solidFill>
                  <a:schemeClr val="bg1">
                    <a:lumMod val="95000"/>
                  </a:schemeClr>
                </a:solidFill>
                <a:latin typeface="Century Gothic" panose="020B0502020202020204" pitchFamily="34" charset="0"/>
              </a:rPr>
              <a:t>How many times a week would you like to receive a cold sandwich before you stopped coming to the cafeteria for supper?</a:t>
            </a:r>
            <a:endParaRPr lang="en-US" altLang="en-US" sz="2400" dirty="0">
              <a:solidFill>
                <a:schemeClr val="bg1">
                  <a:lumMod val="95000"/>
                </a:schemeClr>
              </a:solidFill>
              <a:latin typeface="Century Gothic" panose="020B0502020202020204" pitchFamily="34" charset="0"/>
            </a:endParaRPr>
          </a:p>
        </p:txBody>
      </p:sp>
      <p:sp>
        <p:nvSpPr>
          <p:cNvPr id="13" name="Oval 12">
            <a:extLst>
              <a:ext uri="{FF2B5EF4-FFF2-40B4-BE49-F238E27FC236}">
                <a16:creationId xmlns:a16="http://schemas.microsoft.com/office/drawing/2014/main" id="{C0EFF057-8134-F089-360B-7C93226C420E}"/>
              </a:ext>
            </a:extLst>
          </p:cNvPr>
          <p:cNvSpPr/>
          <p:nvPr/>
        </p:nvSpPr>
        <p:spPr>
          <a:xfrm>
            <a:off x="466776" y="1041197"/>
            <a:ext cx="2732204" cy="996217"/>
          </a:xfrm>
          <a:prstGeom prst="ellipse">
            <a:avLst/>
          </a:prstGeom>
          <a:noFill/>
          <a:ln w="571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7A1DBD00-834C-39E2-33B2-F860977AE284}"/>
              </a:ext>
            </a:extLst>
          </p:cNvPr>
          <p:cNvPicPr>
            <a:picLocks noChangeAspect="1"/>
          </p:cNvPicPr>
          <p:nvPr/>
        </p:nvPicPr>
        <p:blipFill rotWithShape="1">
          <a:blip r:embed="rId4"/>
          <a:srcRect t="70988"/>
          <a:stretch/>
        </p:blipFill>
        <p:spPr>
          <a:xfrm>
            <a:off x="343457" y="3403281"/>
            <a:ext cx="2978842" cy="1873404"/>
          </a:xfrm>
          <a:prstGeom prst="rect">
            <a:avLst/>
          </a:prstGeom>
        </p:spPr>
      </p:pic>
      <p:sp>
        <p:nvSpPr>
          <p:cNvPr id="16" name="Rectangle 15">
            <a:extLst>
              <a:ext uri="{FF2B5EF4-FFF2-40B4-BE49-F238E27FC236}">
                <a16:creationId xmlns:a16="http://schemas.microsoft.com/office/drawing/2014/main" id="{0F4CFA74-C075-4E7F-E9D0-304531C1686B}"/>
              </a:ext>
            </a:extLst>
          </p:cNvPr>
          <p:cNvSpPr/>
          <p:nvPr/>
        </p:nvSpPr>
        <p:spPr>
          <a:xfrm>
            <a:off x="-209607" y="698470"/>
            <a:ext cx="577515" cy="546106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F7509F-7BC3-B109-626C-629FD471BD80}"/>
              </a:ext>
            </a:extLst>
          </p:cNvPr>
          <p:cNvSpPr/>
          <p:nvPr/>
        </p:nvSpPr>
        <p:spPr>
          <a:xfrm>
            <a:off x="3279387" y="698470"/>
            <a:ext cx="577515" cy="546106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F0D40428-3087-8D1A-C17B-B38C41BB32CD}"/>
              </a:ext>
            </a:extLst>
          </p:cNvPr>
          <p:cNvSpPr/>
          <p:nvPr/>
        </p:nvSpPr>
        <p:spPr>
          <a:xfrm>
            <a:off x="3407029" y="2532962"/>
            <a:ext cx="1435029" cy="15723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6A7FF4B0-FB46-C32C-3C1A-31A7DAC077D0}"/>
              </a:ext>
            </a:extLst>
          </p:cNvPr>
          <p:cNvSpPr/>
          <p:nvPr/>
        </p:nvSpPr>
        <p:spPr>
          <a:xfrm>
            <a:off x="3391104" y="3809257"/>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756604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11" grpId="0"/>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319889" y="390932"/>
            <a:ext cx="5657265" cy="1325563"/>
          </a:xfrm>
        </p:spPr>
        <p:txBody>
          <a:bodyPr>
            <a:noAutofit/>
          </a:bodyPr>
          <a:lstStyle/>
          <a:p>
            <a:r>
              <a:rPr lang="en-US" sz="8800" dirty="0">
                <a:solidFill>
                  <a:schemeClr val="bg1">
                    <a:lumMod val="95000"/>
                  </a:schemeClr>
                </a:solidFill>
              </a:rPr>
              <a:t>Menu Guidelines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6096000" y="1861968"/>
            <a:ext cx="5286814"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All 5 components must be available to every participant during service; only 3 are required to be selected.</a:t>
            </a:r>
          </a:p>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Prepare the “4 and Under” menu for AECP and community participants under the age of 4.</a:t>
            </a:r>
          </a:p>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Offer 2 different types of milk, </a:t>
            </a:r>
          </a:p>
        </p:txBody>
      </p:sp>
      <p:sp>
        <p:nvSpPr>
          <p:cNvPr id="7" name="Flowchart: Connector 6">
            <a:extLst>
              <a:ext uri="{FF2B5EF4-FFF2-40B4-BE49-F238E27FC236}">
                <a16:creationId xmlns:a16="http://schemas.microsoft.com/office/drawing/2014/main" id="{6084BC9C-FD57-15D0-6E7B-B0C9F7A80625}"/>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183C6D5-DA0A-4DCD-540F-B4ABA88FD76D}"/>
              </a:ext>
            </a:extLst>
          </p:cNvPr>
          <p:cNvPicPr>
            <a:picLocks noChangeAspect="1"/>
          </p:cNvPicPr>
          <p:nvPr/>
        </p:nvPicPr>
        <p:blipFill>
          <a:blip r:embed="rId3"/>
          <a:srcRect l="12941" r="12941"/>
          <a:stretch/>
        </p:blipFill>
        <p:spPr>
          <a:xfrm>
            <a:off x="142489" y="204166"/>
            <a:ext cx="5060337" cy="5261811"/>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3" name="Flowchart: Connector 2">
            <a:extLst>
              <a:ext uri="{FF2B5EF4-FFF2-40B4-BE49-F238E27FC236}">
                <a16:creationId xmlns:a16="http://schemas.microsoft.com/office/drawing/2014/main" id="{EF152974-1F6B-89F4-3C9E-1D43E1B703EB}"/>
              </a:ext>
            </a:extLst>
          </p:cNvPr>
          <p:cNvSpPr/>
          <p:nvPr/>
        </p:nvSpPr>
        <p:spPr>
          <a:xfrm>
            <a:off x="3222773" y="4068075"/>
            <a:ext cx="2495780" cy="252599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BC16237D-010E-9A1E-1AC5-836EB30E7777}"/>
              </a:ext>
            </a:extLst>
          </p:cNvPr>
          <p:cNvSpPr/>
          <p:nvPr/>
        </p:nvSpPr>
        <p:spPr>
          <a:xfrm>
            <a:off x="1810741" y="505430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82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0160">
        <p159:morph option="byObject"/>
      </p:transition>
    </mc:Choice>
    <mc:Fallback xmlns="">
      <p:transition spd="slow" advTm="7016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C9D6E0A-4226-32AD-CA37-6376B2D14FB5}"/>
              </a:ext>
            </a:extLst>
          </p:cNvPr>
          <p:cNvSpPr/>
          <p:nvPr/>
        </p:nvSpPr>
        <p:spPr>
          <a:xfrm>
            <a:off x="-2418858" y="-1310697"/>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3">
            <a:extLst>
              <a:ext uri="{FF2B5EF4-FFF2-40B4-BE49-F238E27FC236}">
                <a16:creationId xmlns:a16="http://schemas.microsoft.com/office/drawing/2014/main" id="{5974B3F8-DBE7-4B29-A9D8-3D3A83F89CC6}"/>
              </a:ext>
            </a:extLst>
          </p:cNvPr>
          <p:cNvSpPr>
            <a:spLocks noGrp="1"/>
          </p:cNvSpPr>
          <p:nvPr>
            <p:ph type="title"/>
          </p:nvPr>
        </p:nvSpPr>
        <p:spPr>
          <a:xfrm>
            <a:off x="240632" y="527194"/>
            <a:ext cx="5211477" cy="1325563"/>
          </a:xfrm>
        </p:spPr>
        <p:txBody>
          <a:bodyPr>
            <a:noAutofit/>
          </a:bodyPr>
          <a:lstStyle/>
          <a:p>
            <a:r>
              <a:rPr lang="en-US" sz="7200" dirty="0">
                <a:solidFill>
                  <a:schemeClr val="tx2">
                    <a:lumMod val="50000"/>
                  </a:schemeClr>
                </a:solidFill>
              </a:rPr>
              <a:t>MEAL PATTERNS &amp; SUBSTITUTIONS</a:t>
            </a:r>
          </a:p>
        </p:txBody>
      </p:sp>
      <p:sp>
        <p:nvSpPr>
          <p:cNvPr id="26" name="Rectangle 25">
            <a:extLst>
              <a:ext uri="{FF2B5EF4-FFF2-40B4-BE49-F238E27FC236}">
                <a16:creationId xmlns:a16="http://schemas.microsoft.com/office/drawing/2014/main" id="{3BE0DD0D-AA35-4C3C-9A91-599B4AC6C28B}"/>
              </a:ext>
            </a:extLst>
          </p:cNvPr>
          <p:cNvSpPr/>
          <p:nvPr/>
        </p:nvSpPr>
        <p:spPr>
          <a:xfrm>
            <a:off x="296883" y="2596321"/>
            <a:ext cx="5352785" cy="3596882"/>
          </a:xfrm>
          <a:prstGeom prst="rect">
            <a:avLst/>
          </a:prstGeom>
          <a:noFill/>
        </p:spPr>
        <p:txBody>
          <a:bodyPr wrap="square">
            <a:spAutoFit/>
          </a:bodyPr>
          <a:lstStyle/>
          <a:p>
            <a:pPr>
              <a:lnSpc>
                <a:spcPct val="90000"/>
              </a:lnSpc>
              <a:spcBef>
                <a:spcPts val="1200"/>
              </a:spcBef>
              <a:spcAft>
                <a:spcPts val="400"/>
              </a:spcAft>
            </a:pPr>
            <a:r>
              <a:rPr lang="en-US" sz="2400" dirty="0">
                <a:solidFill>
                  <a:schemeClr val="tx2">
                    <a:lumMod val="50000"/>
                  </a:schemeClr>
                </a:solidFill>
                <a:latin typeface="Century Gothic" panose="020B0502020202020204" pitchFamily="34" charset="0"/>
              </a:rPr>
              <a:t>Ensure portion size and component type meet reimbursable meal requirements.</a:t>
            </a:r>
          </a:p>
          <a:p>
            <a:pPr marL="800100" lvl="1" indent="-342900">
              <a:lnSpc>
                <a:spcPct val="90000"/>
              </a:lnSpc>
              <a:spcBef>
                <a:spcPts val="1200"/>
              </a:spcBef>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Posted menu must indicate substitutions</a:t>
            </a:r>
          </a:p>
          <a:p>
            <a:pPr marL="800100" lvl="1" indent="-342900">
              <a:lnSpc>
                <a:spcPct val="90000"/>
              </a:lnSpc>
              <a:spcBef>
                <a:spcPts val="1200"/>
              </a:spcBef>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Cross out former food item and write substitution made in </a:t>
            </a:r>
            <a:r>
              <a:rPr lang="en-US" sz="2400" b="1" dirty="0">
                <a:solidFill>
                  <a:srgbClr val="7F0000"/>
                </a:solidFill>
                <a:latin typeface="Century Gothic" panose="020B0502020202020204" pitchFamily="34" charset="0"/>
              </a:rPr>
              <a:t>RED</a:t>
            </a:r>
            <a:r>
              <a:rPr lang="en-US" sz="2400" dirty="0">
                <a:solidFill>
                  <a:schemeClr val="tx2">
                    <a:lumMod val="50000"/>
                  </a:schemeClr>
                </a:solidFill>
                <a:latin typeface="Century Gothic" panose="020B0502020202020204" pitchFamily="34" charset="0"/>
              </a:rPr>
              <a:t> pen</a:t>
            </a:r>
          </a:p>
          <a:p>
            <a:pPr>
              <a:lnSpc>
                <a:spcPct val="90000"/>
              </a:lnSpc>
              <a:spcBef>
                <a:spcPts val="1200"/>
              </a:spcBef>
            </a:pPr>
            <a:endParaRPr lang="en-US" sz="2400" dirty="0">
              <a:solidFill>
                <a:srgbClr val="000000"/>
              </a:solidFill>
              <a:latin typeface="Century Gothic" panose="020B0502020202020204" pitchFamily="34" charset="0"/>
            </a:endParaRPr>
          </a:p>
        </p:txBody>
      </p:sp>
      <p:sp>
        <p:nvSpPr>
          <p:cNvPr id="5" name="Flowchart: Connector 4">
            <a:extLst>
              <a:ext uri="{FF2B5EF4-FFF2-40B4-BE49-F238E27FC236}">
                <a16:creationId xmlns:a16="http://schemas.microsoft.com/office/drawing/2014/main" id="{36A7096B-8E8A-6866-8E9C-985D864FED16}"/>
              </a:ext>
            </a:extLst>
          </p:cNvPr>
          <p:cNvSpPr/>
          <p:nvPr/>
        </p:nvSpPr>
        <p:spPr>
          <a:xfrm>
            <a:off x="5452109" y="176431"/>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screenshot of a computer">
            <a:extLst>
              <a:ext uri="{FF2B5EF4-FFF2-40B4-BE49-F238E27FC236}">
                <a16:creationId xmlns:a16="http://schemas.microsoft.com/office/drawing/2014/main" id="{B0D2E1E7-9999-3BE5-73C8-832FE93277E2}"/>
              </a:ext>
            </a:extLst>
          </p:cNvPr>
          <p:cNvPicPr>
            <a:picLocks noChangeAspect="1"/>
          </p:cNvPicPr>
          <p:nvPr/>
        </p:nvPicPr>
        <p:blipFill rotWithShape="1">
          <a:blip r:embed="rId4"/>
          <a:srcRect l="79651" t="7934" b="43868"/>
          <a:stretch/>
        </p:blipFill>
        <p:spPr>
          <a:xfrm>
            <a:off x="7172983" y="1249360"/>
            <a:ext cx="3325049" cy="4359280"/>
          </a:xfrm>
          <a:prstGeom prst="rect">
            <a:avLst/>
          </a:prstGeom>
        </p:spPr>
      </p:pic>
      <p:cxnSp>
        <p:nvCxnSpPr>
          <p:cNvPr id="3" name="Straight Connector 2"/>
          <p:cNvCxnSpPr>
            <a:cxnSpLocks/>
          </p:cNvCxnSpPr>
          <p:nvPr/>
        </p:nvCxnSpPr>
        <p:spPr>
          <a:xfrm>
            <a:off x="7172983" y="2878169"/>
            <a:ext cx="1470264" cy="0"/>
          </a:xfrm>
          <a:prstGeom prst="line">
            <a:avLst/>
          </a:prstGeom>
          <a:ln w="38100"/>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643247" y="2678114"/>
            <a:ext cx="1636028" cy="400110"/>
          </a:xfrm>
          <a:prstGeom prst="rect">
            <a:avLst/>
          </a:prstGeom>
          <a:noFill/>
        </p:spPr>
        <p:txBody>
          <a:bodyPr wrap="square" rtlCol="0">
            <a:spAutoFit/>
          </a:bodyPr>
          <a:lstStyle/>
          <a:p>
            <a:r>
              <a:rPr lang="en-US" sz="2000" b="1" dirty="0">
                <a:solidFill>
                  <a:srgbClr val="FF0000"/>
                </a:solidFill>
                <a:latin typeface="Bradley Hand ITC" panose="03070402050302030203" pitchFamily="66" charset="0"/>
              </a:rPr>
              <a:t>Baby Carrots</a:t>
            </a:r>
          </a:p>
        </p:txBody>
      </p:sp>
      <p:sp>
        <p:nvSpPr>
          <p:cNvPr id="6" name="Flowchart: Connector 5">
            <a:extLst>
              <a:ext uri="{FF2B5EF4-FFF2-40B4-BE49-F238E27FC236}">
                <a16:creationId xmlns:a16="http://schemas.microsoft.com/office/drawing/2014/main" id="{3752A268-95C8-03F2-A9CA-4B35531857EB}"/>
              </a:ext>
            </a:extLst>
          </p:cNvPr>
          <p:cNvSpPr/>
          <p:nvPr/>
        </p:nvSpPr>
        <p:spPr>
          <a:xfrm>
            <a:off x="11211407" y="508174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1AC839E8-485D-3387-8A03-5780A365C27B}"/>
              </a:ext>
            </a:extLst>
          </p:cNvPr>
          <p:cNvSpPr/>
          <p:nvPr/>
        </p:nvSpPr>
        <p:spPr>
          <a:xfrm>
            <a:off x="10918330" y="597160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065275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E48B54-E42E-C52B-021F-19FE7CE76F4B}"/>
              </a:ext>
            </a:extLst>
          </p:cNvPr>
          <p:cNvSpPr/>
          <p:nvPr/>
        </p:nvSpPr>
        <p:spPr>
          <a:xfrm>
            <a:off x="0" y="7897"/>
            <a:ext cx="12192000" cy="1513452"/>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3">
            <a:extLst>
              <a:ext uri="{FF2B5EF4-FFF2-40B4-BE49-F238E27FC236}">
                <a16:creationId xmlns:a16="http://schemas.microsoft.com/office/drawing/2014/main" id="{0C7F5628-E980-41A9-9209-7D5E26820BED}"/>
              </a:ext>
            </a:extLst>
          </p:cNvPr>
          <p:cNvSpPr>
            <a:spLocks noGrp="1"/>
          </p:cNvSpPr>
          <p:nvPr>
            <p:ph type="title"/>
          </p:nvPr>
        </p:nvSpPr>
        <p:spPr>
          <a:xfrm>
            <a:off x="239477" y="-325341"/>
            <a:ext cx="11579028" cy="1886263"/>
          </a:xfrm>
        </p:spPr>
        <p:txBody>
          <a:bodyPr>
            <a:noAutofit/>
          </a:bodyPr>
          <a:lstStyle/>
          <a:p>
            <a:r>
              <a:rPr lang="en-US" sz="8000" dirty="0">
                <a:solidFill>
                  <a:schemeClr val="bg1"/>
                </a:solidFill>
              </a:rPr>
              <a:t>Unequal Component Substitution</a:t>
            </a:r>
          </a:p>
        </p:txBody>
      </p:sp>
      <p:sp>
        <p:nvSpPr>
          <p:cNvPr id="2" name="Rectangle 1">
            <a:extLst>
              <a:ext uri="{FF2B5EF4-FFF2-40B4-BE49-F238E27FC236}">
                <a16:creationId xmlns:a16="http://schemas.microsoft.com/office/drawing/2014/main" id="{5F607547-88A3-6F7C-BAE0-713C307EE024}"/>
              </a:ext>
            </a:extLst>
          </p:cNvPr>
          <p:cNvSpPr/>
          <p:nvPr/>
        </p:nvSpPr>
        <p:spPr>
          <a:xfrm rot="5400000">
            <a:off x="3442912" y="3958843"/>
            <a:ext cx="5336652" cy="461665"/>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5">
            <a:extLst>
              <a:ext uri="{FF2B5EF4-FFF2-40B4-BE49-F238E27FC236}">
                <a16:creationId xmlns:a16="http://schemas.microsoft.com/office/drawing/2014/main" id="{39F70FEA-1691-472B-B780-F5BC535186B6}"/>
              </a:ext>
            </a:extLst>
          </p:cNvPr>
          <p:cNvSpPr>
            <a:spLocks noGrp="1"/>
          </p:cNvSpPr>
          <p:nvPr>
            <p:ph sz="half" idx="2"/>
          </p:nvPr>
        </p:nvSpPr>
        <p:spPr>
          <a:xfrm>
            <a:off x="403971" y="2534667"/>
            <a:ext cx="4399457" cy="461665"/>
          </a:xfrm>
          <a:prstGeom prst="rect">
            <a:avLst/>
          </a:prstGeom>
        </p:spPr>
        <p:txBody>
          <a:bodyPr wrap="square">
            <a:spAutoFit/>
          </a:bodyPr>
          <a:lstStyle/>
          <a:p>
            <a:pPr marL="57150" indent="0">
              <a:buNone/>
            </a:pPr>
            <a:r>
              <a:rPr lang="de-DE" sz="2400" dirty="0">
                <a:solidFill>
                  <a:schemeClr val="bg1"/>
                </a:solidFill>
                <a:latin typeface="Century Gothic" panose="020B0502020202020204" pitchFamily="34" charset="0"/>
              </a:rPr>
              <a:t>Breaded Chicken Tenders</a:t>
            </a:r>
          </a:p>
        </p:txBody>
      </p:sp>
      <p:sp>
        <p:nvSpPr>
          <p:cNvPr id="16" name="Content Placeholder 5">
            <a:extLst>
              <a:ext uri="{FF2B5EF4-FFF2-40B4-BE49-F238E27FC236}">
                <a16:creationId xmlns:a16="http://schemas.microsoft.com/office/drawing/2014/main" id="{CF069B96-84BE-4834-AA7C-507151A2D842}"/>
              </a:ext>
            </a:extLst>
          </p:cNvPr>
          <p:cNvSpPr txBox="1">
            <a:spLocks/>
          </p:cNvSpPr>
          <p:nvPr/>
        </p:nvSpPr>
        <p:spPr>
          <a:xfrm>
            <a:off x="686119" y="5227073"/>
            <a:ext cx="3380162" cy="461665"/>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sz="2400" dirty="0">
                <a:solidFill>
                  <a:schemeClr val="bg1"/>
                </a:solidFill>
                <a:latin typeface="Century Gothic" panose="020B0502020202020204" pitchFamily="34" charset="0"/>
              </a:rPr>
              <a:t>Cherry Smooth Cup</a:t>
            </a:r>
          </a:p>
        </p:txBody>
      </p:sp>
      <p:sp>
        <p:nvSpPr>
          <p:cNvPr id="17" name="Rectangle 16">
            <a:extLst>
              <a:ext uri="{FF2B5EF4-FFF2-40B4-BE49-F238E27FC236}">
                <a16:creationId xmlns:a16="http://schemas.microsoft.com/office/drawing/2014/main" id="{AD105AA5-9B98-4CB4-B5BD-3132C8000157}"/>
              </a:ext>
            </a:extLst>
          </p:cNvPr>
          <p:cNvSpPr/>
          <p:nvPr/>
        </p:nvSpPr>
        <p:spPr>
          <a:xfrm>
            <a:off x="1265486" y="1708902"/>
            <a:ext cx="2229854"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MEAT &amp; GRAIN </a:t>
            </a:r>
          </a:p>
        </p:txBody>
      </p:sp>
      <p:sp>
        <p:nvSpPr>
          <p:cNvPr id="18" name="Rectangle 17">
            <a:extLst>
              <a:ext uri="{FF2B5EF4-FFF2-40B4-BE49-F238E27FC236}">
                <a16:creationId xmlns:a16="http://schemas.microsoft.com/office/drawing/2014/main" id="{E9867C75-68FC-410A-A7BF-CFD0C1DA0D87}"/>
              </a:ext>
            </a:extLst>
          </p:cNvPr>
          <p:cNvSpPr/>
          <p:nvPr/>
        </p:nvSpPr>
        <p:spPr>
          <a:xfrm>
            <a:off x="8546364" y="1708902"/>
            <a:ext cx="2229853"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MEAT</a:t>
            </a:r>
          </a:p>
        </p:txBody>
      </p:sp>
      <p:sp>
        <p:nvSpPr>
          <p:cNvPr id="19" name="Rectangle 18">
            <a:extLst>
              <a:ext uri="{FF2B5EF4-FFF2-40B4-BE49-F238E27FC236}">
                <a16:creationId xmlns:a16="http://schemas.microsoft.com/office/drawing/2014/main" id="{B5FC68DB-78B4-4196-BFFE-3814FC308A15}"/>
              </a:ext>
            </a:extLst>
          </p:cNvPr>
          <p:cNvSpPr/>
          <p:nvPr/>
        </p:nvSpPr>
        <p:spPr>
          <a:xfrm>
            <a:off x="1268176" y="4401307"/>
            <a:ext cx="2227164" cy="511232"/>
          </a:xfrm>
          <a:prstGeom prst="rect">
            <a:avLst/>
          </a:prstGeom>
          <a:solidFill>
            <a:srgbClr val="558ED5"/>
          </a:solidFill>
          <a:ln>
            <a:solidFill>
              <a:srgbClr val="558ED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VEGETABLE </a:t>
            </a:r>
          </a:p>
        </p:txBody>
      </p:sp>
      <p:sp>
        <p:nvSpPr>
          <p:cNvPr id="20" name="Rectangle 19">
            <a:extLst>
              <a:ext uri="{FF2B5EF4-FFF2-40B4-BE49-F238E27FC236}">
                <a16:creationId xmlns:a16="http://schemas.microsoft.com/office/drawing/2014/main" id="{15C78B52-78B3-4705-AF3E-1717C6313004}"/>
              </a:ext>
            </a:extLst>
          </p:cNvPr>
          <p:cNvSpPr/>
          <p:nvPr/>
        </p:nvSpPr>
        <p:spPr>
          <a:xfrm>
            <a:off x="8546363" y="4401307"/>
            <a:ext cx="2229853"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FRUIT</a:t>
            </a:r>
          </a:p>
        </p:txBody>
      </p:sp>
      <p:sp>
        <p:nvSpPr>
          <p:cNvPr id="4" name="Flowchart: Connector 3">
            <a:extLst>
              <a:ext uri="{FF2B5EF4-FFF2-40B4-BE49-F238E27FC236}">
                <a16:creationId xmlns:a16="http://schemas.microsoft.com/office/drawing/2014/main" id="{475FB6DF-2BE8-9156-97C0-05208F31B8AD}"/>
              </a:ext>
            </a:extLst>
          </p:cNvPr>
          <p:cNvSpPr/>
          <p:nvPr/>
        </p:nvSpPr>
        <p:spPr>
          <a:xfrm>
            <a:off x="4949966" y="2491740"/>
            <a:ext cx="2346681" cy="231710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Flowchart: Connector 4">
            <a:extLst>
              <a:ext uri="{FF2B5EF4-FFF2-40B4-BE49-F238E27FC236}">
                <a16:creationId xmlns:a16="http://schemas.microsoft.com/office/drawing/2014/main" id="{A4DE48EC-95E2-FB47-30ED-3782976FB477}"/>
              </a:ext>
            </a:extLst>
          </p:cNvPr>
          <p:cNvSpPr/>
          <p:nvPr/>
        </p:nvSpPr>
        <p:spPr>
          <a:xfrm>
            <a:off x="6599585" y="4136447"/>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CD3CDEC-322E-C19C-77FD-EE6AC1639070}"/>
              </a:ext>
            </a:extLst>
          </p:cNvPr>
          <p:cNvSpPr txBox="1"/>
          <p:nvPr/>
        </p:nvSpPr>
        <p:spPr>
          <a:xfrm>
            <a:off x="8101735" y="2529856"/>
            <a:ext cx="3461086" cy="461665"/>
          </a:xfrm>
          <a:prstGeom prst="rect">
            <a:avLst/>
          </a:prstGeom>
          <a:noFill/>
        </p:spPr>
        <p:txBody>
          <a:bodyPr wrap="square">
            <a:spAutoFit/>
          </a:bodyPr>
          <a:lstStyle/>
          <a:p>
            <a:r>
              <a:rPr lang="de-DE" sz="2400" dirty="0">
                <a:solidFill>
                  <a:schemeClr val="bg1"/>
                </a:solidFill>
                <a:latin typeface="Century Gothic" panose="020B0502020202020204" pitchFamily="34" charset="0"/>
              </a:rPr>
              <a:t>Chicken Drumsticks</a:t>
            </a:r>
            <a:endParaRPr lang="en-US" sz="2400" dirty="0"/>
          </a:p>
        </p:txBody>
      </p:sp>
      <p:sp>
        <p:nvSpPr>
          <p:cNvPr id="13" name="TextBox 12">
            <a:extLst>
              <a:ext uri="{FF2B5EF4-FFF2-40B4-BE49-F238E27FC236}">
                <a16:creationId xmlns:a16="http://schemas.microsoft.com/office/drawing/2014/main" id="{8B97FE2F-3966-510E-B08A-6B687FAC1901}"/>
              </a:ext>
            </a:extLst>
          </p:cNvPr>
          <p:cNvSpPr txBox="1"/>
          <p:nvPr/>
        </p:nvSpPr>
        <p:spPr>
          <a:xfrm>
            <a:off x="7372533" y="5149098"/>
            <a:ext cx="4919490" cy="461665"/>
          </a:xfrm>
          <a:prstGeom prst="rect">
            <a:avLst/>
          </a:prstGeom>
          <a:noFill/>
        </p:spPr>
        <p:txBody>
          <a:bodyPr wrap="square">
            <a:spAutoFit/>
          </a:bodyPr>
          <a:lstStyle/>
          <a:p>
            <a:r>
              <a:rPr lang="en-US" sz="2400" dirty="0">
                <a:solidFill>
                  <a:schemeClr val="bg1"/>
                </a:solidFill>
                <a:latin typeface="Century Gothic" panose="020B0502020202020204" pitchFamily="34" charset="0"/>
              </a:rPr>
              <a:t>Frozen Strawberry Creamsicle</a:t>
            </a:r>
            <a:endParaRPr lang="en-US" sz="2400" dirty="0"/>
          </a:p>
        </p:txBody>
      </p:sp>
      <p:sp>
        <p:nvSpPr>
          <p:cNvPr id="21" name="TextBox 20">
            <a:extLst>
              <a:ext uri="{FF2B5EF4-FFF2-40B4-BE49-F238E27FC236}">
                <a16:creationId xmlns:a16="http://schemas.microsoft.com/office/drawing/2014/main" id="{926746CC-758C-F693-18F7-08F9F012918B}"/>
              </a:ext>
            </a:extLst>
          </p:cNvPr>
          <p:cNvSpPr txBox="1"/>
          <p:nvPr/>
        </p:nvSpPr>
        <p:spPr>
          <a:xfrm>
            <a:off x="5665001" y="2927016"/>
            <a:ext cx="1219200" cy="1446550"/>
          </a:xfrm>
          <a:prstGeom prst="rect">
            <a:avLst/>
          </a:prstGeom>
          <a:noFill/>
        </p:spPr>
        <p:txBody>
          <a:bodyPr wrap="square" rtlCol="0">
            <a:spAutoFit/>
          </a:bodyPr>
          <a:lstStyle/>
          <a:p>
            <a:r>
              <a:rPr lang="en-US" sz="8800" dirty="0">
                <a:solidFill>
                  <a:srgbClr val="002060"/>
                </a:solidFill>
                <a:latin typeface="Onyx" panose="04050602080702020203" pitchFamily="82" charset="0"/>
              </a:rPr>
              <a:t>VS</a:t>
            </a:r>
          </a:p>
        </p:txBody>
      </p:sp>
      <p:sp>
        <p:nvSpPr>
          <p:cNvPr id="22" name="Flowchart: Connector 21">
            <a:extLst>
              <a:ext uri="{FF2B5EF4-FFF2-40B4-BE49-F238E27FC236}">
                <a16:creationId xmlns:a16="http://schemas.microsoft.com/office/drawing/2014/main" id="{30D319C5-3259-66D2-5D6B-702DD845F79C}"/>
              </a:ext>
            </a:extLst>
          </p:cNvPr>
          <p:cNvSpPr/>
          <p:nvPr/>
        </p:nvSpPr>
        <p:spPr>
          <a:xfrm>
            <a:off x="6195532" y="487946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564389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p:bldP spid="17" grpId="0" animBg="1"/>
      <p:bldP spid="18" grpId="0" animBg="1"/>
      <p:bldP spid="19" grpId="0" animBg="1"/>
      <p:bldP spid="20" grpId="0" animBg="1"/>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DAB2A986-3EE6-D49F-DDD2-3A1721208B5F}"/>
              </a:ext>
            </a:extLst>
          </p:cNvPr>
          <p:cNvSpPr/>
          <p:nvPr/>
        </p:nvSpPr>
        <p:spPr>
          <a:xfrm>
            <a:off x="2326105" y="128337"/>
            <a:ext cx="7010400" cy="656122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333280" y="854739"/>
            <a:ext cx="5815656" cy="1325563"/>
          </a:xfrm>
        </p:spPr>
        <p:txBody>
          <a:bodyPr>
            <a:normAutofit/>
          </a:bodyPr>
          <a:lstStyle/>
          <a:p>
            <a:pPr algn="l"/>
            <a:r>
              <a:rPr lang="en-US" sz="8000" dirty="0">
                <a:solidFill>
                  <a:schemeClr val="bg1"/>
                </a:solidFill>
              </a:rPr>
              <a:t>Chocolate Milk Rule</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3145711" y="2053187"/>
            <a:ext cx="5878197"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The CACFP guidelines restricts the serving of chocolate milk to students under the age of six. </a:t>
            </a:r>
          </a:p>
          <a:p>
            <a:pPr marL="0" indent="0">
              <a:spcBef>
                <a:spcPts val="0"/>
              </a:spcBef>
              <a:buNone/>
            </a:pPr>
            <a:endParaRPr lang="en-US" altLang="en-US" sz="2600"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EB3E119C-3A51-47C9-8D6C-4D576A73ABC5}"/>
              </a:ext>
            </a:extLst>
          </p:cNvPr>
          <p:cNvSpPr/>
          <p:nvPr/>
        </p:nvSpPr>
        <p:spPr>
          <a:xfrm>
            <a:off x="3024366" y="4992629"/>
            <a:ext cx="5615616" cy="1200329"/>
          </a:xfrm>
          <a:prstGeom prst="rect">
            <a:avLst/>
          </a:prstGeom>
        </p:spPr>
        <p:txBody>
          <a:bodyPr wrap="square">
            <a:spAutoFit/>
          </a:bodyPr>
          <a:lstStyle/>
          <a:p>
            <a:pPr algn="ctr"/>
            <a:r>
              <a:rPr lang="en-US" altLang="en-US" sz="2400" dirty="0">
                <a:solidFill>
                  <a:schemeClr val="bg1"/>
                </a:solidFill>
                <a:latin typeface="Century Gothic" panose="020B0502020202020204" pitchFamily="34" charset="0"/>
              </a:rPr>
              <a:t>To ensure compliance, ask children their age if they appear to be less than six years old.</a:t>
            </a:r>
          </a:p>
        </p:txBody>
      </p:sp>
      <p:sp>
        <p:nvSpPr>
          <p:cNvPr id="10" name="TextBox 9">
            <a:extLst>
              <a:ext uri="{FF2B5EF4-FFF2-40B4-BE49-F238E27FC236}">
                <a16:creationId xmlns:a16="http://schemas.microsoft.com/office/drawing/2014/main" id="{ED3E0DE8-23A2-2552-1FF9-370BA0F9C6C9}"/>
              </a:ext>
            </a:extLst>
          </p:cNvPr>
          <p:cNvSpPr txBox="1"/>
          <p:nvPr/>
        </p:nvSpPr>
        <p:spPr>
          <a:xfrm>
            <a:off x="2871964" y="3151722"/>
            <a:ext cx="6151944" cy="1938992"/>
          </a:xfrm>
          <a:prstGeom prst="rect">
            <a:avLst/>
          </a:prstGeom>
          <a:noFill/>
        </p:spPr>
        <p:txBody>
          <a:bodyPr wrap="square">
            <a:spAutoFit/>
          </a:bodyPr>
          <a:lstStyle/>
          <a:p>
            <a:pPr marL="800100" lvl="1" indent="-342900">
              <a:spcBef>
                <a:spcPts val="0"/>
              </a:spcBef>
              <a:buFont typeface="Wingdings" panose="05000000000000000000" pitchFamily="2" charset="2"/>
              <a:buChar char="Ø"/>
            </a:pPr>
            <a:r>
              <a:rPr lang="en-US" altLang="en-US" sz="2400" dirty="0">
                <a:solidFill>
                  <a:schemeClr val="bg1"/>
                </a:solidFill>
                <a:latin typeface="Century Gothic" panose="020B0502020202020204" pitchFamily="34" charset="0"/>
              </a:rPr>
              <a:t>Offer unflavored milk to children under six </a:t>
            </a:r>
          </a:p>
          <a:p>
            <a:pPr marL="800100"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Children six or older can choose between unflavored or chocolate milk</a:t>
            </a:r>
          </a:p>
        </p:txBody>
      </p:sp>
      <p:sp>
        <p:nvSpPr>
          <p:cNvPr id="5" name="Flowchart: Connector 4">
            <a:extLst>
              <a:ext uri="{FF2B5EF4-FFF2-40B4-BE49-F238E27FC236}">
                <a16:creationId xmlns:a16="http://schemas.microsoft.com/office/drawing/2014/main" id="{790AEECB-C748-2F5F-34D7-7A48E60319B2}"/>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125FB76-FE95-6B8D-4B09-72D05625065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AE287BC-4F37-6E0E-ED3C-1094AB54B702}"/>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7991C004-8614-286D-EC99-4984E21CA023}"/>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8337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59FEE-E1D7-396A-12E8-F93C3D0EEE0D}"/>
              </a:ext>
            </a:extLst>
          </p:cNvPr>
          <p:cNvSpPr/>
          <p:nvPr/>
        </p:nvSpPr>
        <p:spPr>
          <a:xfrm>
            <a:off x="3222702" y="0"/>
            <a:ext cx="9002124"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566099" y="737667"/>
            <a:ext cx="7112571" cy="1143000"/>
          </a:xfrm>
        </p:spPr>
        <p:txBody>
          <a:bodyPr>
            <a:noAutofit/>
          </a:bodyPr>
          <a:lstStyle/>
          <a:p>
            <a:pPr algn="l"/>
            <a:r>
              <a:rPr lang="en-US" sz="8800" dirty="0"/>
              <a:t>Reimbursable Meals</a:t>
            </a:r>
          </a:p>
        </p:txBody>
      </p:sp>
      <p:sp>
        <p:nvSpPr>
          <p:cNvPr id="9" name="Rounded Rectangle 36">
            <a:extLst>
              <a:ext uri="{FF2B5EF4-FFF2-40B4-BE49-F238E27FC236}">
                <a16:creationId xmlns:a16="http://schemas.microsoft.com/office/drawing/2014/main" id="{F48610BE-2A99-494A-BF51-3E361A220A0E}"/>
              </a:ext>
            </a:extLst>
          </p:cNvPr>
          <p:cNvSpPr/>
          <p:nvPr/>
        </p:nvSpPr>
        <p:spPr>
          <a:xfrm>
            <a:off x="1756374" y="2618122"/>
            <a:ext cx="5619450" cy="1757732"/>
          </a:xfrm>
          <a:prstGeom prst="roundRect">
            <a:avLst>
              <a:gd name="adj" fmla="val 2750"/>
            </a:avLst>
          </a:prstGeom>
          <a:no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1960BA14-74DA-432C-91B9-74C95275906D}"/>
              </a:ext>
            </a:extLst>
          </p:cNvPr>
          <p:cNvGrpSpPr/>
          <p:nvPr/>
        </p:nvGrpSpPr>
        <p:grpSpPr>
          <a:xfrm>
            <a:off x="546570" y="4089969"/>
            <a:ext cx="1347440" cy="1319376"/>
            <a:chOff x="534761" y="3664382"/>
            <a:chExt cx="1110367" cy="1066391"/>
          </a:xfrm>
        </p:grpSpPr>
        <p:sp>
          <p:nvSpPr>
            <p:cNvPr id="13" name="Rectangle 12">
              <a:extLst>
                <a:ext uri="{FF2B5EF4-FFF2-40B4-BE49-F238E27FC236}">
                  <a16:creationId xmlns:a16="http://schemas.microsoft.com/office/drawing/2014/main" id="{E9ECAF08-8D7A-4B8C-8469-1745FEAE86AF}"/>
                </a:ext>
              </a:extLst>
            </p:cNvPr>
            <p:cNvSpPr/>
            <p:nvPr/>
          </p:nvSpPr>
          <p:spPr>
            <a:xfrm>
              <a:off x="534761" y="3664382"/>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44E5641C-641D-4E0F-A8D3-AE14AA996E07}"/>
                </a:ext>
              </a:extLst>
            </p:cNvPr>
            <p:cNvPicPr>
              <a:picLocks noChangeAspect="1"/>
            </p:cNvPicPr>
            <p:nvPr/>
          </p:nvPicPr>
          <p:blipFill>
            <a:blip r:embed="rId3"/>
            <a:stretch>
              <a:fillRect/>
            </a:stretch>
          </p:blipFill>
          <p:spPr>
            <a:xfrm>
              <a:off x="599091" y="3750003"/>
              <a:ext cx="1016655" cy="961836"/>
            </a:xfrm>
            <a:prstGeom prst="rect">
              <a:avLst/>
            </a:prstGeom>
          </p:spPr>
        </p:pic>
      </p:grpSp>
      <p:grpSp>
        <p:nvGrpSpPr>
          <p:cNvPr id="17" name="Group 16">
            <a:extLst>
              <a:ext uri="{FF2B5EF4-FFF2-40B4-BE49-F238E27FC236}">
                <a16:creationId xmlns:a16="http://schemas.microsoft.com/office/drawing/2014/main" id="{CD7C1A38-5E77-42BC-802F-25716147A09D}"/>
              </a:ext>
            </a:extLst>
          </p:cNvPr>
          <p:cNvGrpSpPr/>
          <p:nvPr/>
        </p:nvGrpSpPr>
        <p:grpSpPr>
          <a:xfrm>
            <a:off x="548623" y="5497426"/>
            <a:ext cx="1351981" cy="1319375"/>
            <a:chOff x="5137249" y="1417638"/>
            <a:chExt cx="1110367" cy="1066391"/>
          </a:xfrm>
        </p:grpSpPr>
        <p:sp>
          <p:nvSpPr>
            <p:cNvPr id="19" name="Rectangle 18">
              <a:extLst>
                <a:ext uri="{FF2B5EF4-FFF2-40B4-BE49-F238E27FC236}">
                  <a16:creationId xmlns:a16="http://schemas.microsoft.com/office/drawing/2014/main" id="{51B13759-9CB3-4E75-AD10-851DA7634D1A}"/>
                </a:ext>
              </a:extLst>
            </p:cNvPr>
            <p:cNvSpPr/>
            <p:nvPr/>
          </p:nvSpPr>
          <p:spPr>
            <a:xfrm>
              <a:off x="5137249" y="1417638"/>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FC5FC09E-C552-425C-96D9-653880D34204}"/>
                </a:ext>
              </a:extLst>
            </p:cNvPr>
            <p:cNvPicPr>
              <a:picLocks noChangeAspect="1"/>
            </p:cNvPicPr>
            <p:nvPr/>
          </p:nvPicPr>
          <p:blipFill>
            <a:blip r:embed="rId4"/>
            <a:stretch>
              <a:fillRect/>
            </a:stretch>
          </p:blipFill>
          <p:spPr>
            <a:xfrm>
              <a:off x="5197701" y="1469916"/>
              <a:ext cx="961835" cy="961835"/>
            </a:xfrm>
            <a:prstGeom prst="rect">
              <a:avLst/>
            </a:prstGeom>
            <a:ln w="28575">
              <a:noFill/>
            </a:ln>
          </p:spPr>
        </p:pic>
      </p:grpSp>
      <p:grpSp>
        <p:nvGrpSpPr>
          <p:cNvPr id="7" name="Group 6">
            <a:extLst>
              <a:ext uri="{FF2B5EF4-FFF2-40B4-BE49-F238E27FC236}">
                <a16:creationId xmlns:a16="http://schemas.microsoft.com/office/drawing/2014/main" id="{63EFE39A-9E83-4F92-93D7-9F09F54DD40C}"/>
              </a:ext>
            </a:extLst>
          </p:cNvPr>
          <p:cNvGrpSpPr/>
          <p:nvPr/>
        </p:nvGrpSpPr>
        <p:grpSpPr>
          <a:xfrm>
            <a:off x="561128" y="1"/>
            <a:ext cx="1309732" cy="1250562"/>
            <a:chOff x="482229" y="419540"/>
            <a:chExt cx="1110367" cy="1066391"/>
          </a:xfrm>
        </p:grpSpPr>
        <p:sp>
          <p:nvSpPr>
            <p:cNvPr id="22" name="Rectangle 21">
              <a:extLst>
                <a:ext uri="{FF2B5EF4-FFF2-40B4-BE49-F238E27FC236}">
                  <a16:creationId xmlns:a16="http://schemas.microsoft.com/office/drawing/2014/main" id="{90525FCF-3883-4991-956A-9A5B0BB05A33}"/>
                </a:ext>
              </a:extLst>
            </p:cNvPr>
            <p:cNvSpPr/>
            <p:nvPr/>
          </p:nvSpPr>
          <p:spPr>
            <a:xfrm>
              <a:off x="482229" y="419540"/>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1A6E33DF-3534-4034-84E3-3E838F1A8207}"/>
                </a:ext>
              </a:extLst>
            </p:cNvPr>
            <p:cNvPicPr>
              <a:picLocks noChangeAspect="1"/>
            </p:cNvPicPr>
            <p:nvPr/>
          </p:nvPicPr>
          <p:blipFill>
            <a:blip r:embed="rId5"/>
            <a:stretch>
              <a:fillRect/>
            </a:stretch>
          </p:blipFill>
          <p:spPr>
            <a:xfrm>
              <a:off x="567146" y="471818"/>
              <a:ext cx="961835" cy="961835"/>
            </a:xfrm>
            <a:prstGeom prst="rect">
              <a:avLst/>
            </a:prstGeom>
          </p:spPr>
        </p:pic>
      </p:grpSp>
      <p:grpSp>
        <p:nvGrpSpPr>
          <p:cNvPr id="6" name="Group 5">
            <a:extLst>
              <a:ext uri="{FF2B5EF4-FFF2-40B4-BE49-F238E27FC236}">
                <a16:creationId xmlns:a16="http://schemas.microsoft.com/office/drawing/2014/main" id="{76BCF5C2-BF05-47EE-8AF7-1B37BA48ADB2}"/>
              </a:ext>
            </a:extLst>
          </p:cNvPr>
          <p:cNvGrpSpPr/>
          <p:nvPr/>
        </p:nvGrpSpPr>
        <p:grpSpPr>
          <a:xfrm>
            <a:off x="556967" y="1318810"/>
            <a:ext cx="1326645" cy="1319376"/>
            <a:chOff x="505379" y="1494471"/>
            <a:chExt cx="1110367" cy="1066391"/>
          </a:xfrm>
        </p:grpSpPr>
        <p:sp>
          <p:nvSpPr>
            <p:cNvPr id="26" name="Rectangle 25">
              <a:extLst>
                <a:ext uri="{FF2B5EF4-FFF2-40B4-BE49-F238E27FC236}">
                  <a16:creationId xmlns:a16="http://schemas.microsoft.com/office/drawing/2014/main" id="{6DDFB84F-E9BE-4D63-BDA4-D8091BE1F066}"/>
                </a:ext>
              </a:extLst>
            </p:cNvPr>
            <p:cNvSpPr/>
            <p:nvPr/>
          </p:nvSpPr>
          <p:spPr>
            <a:xfrm>
              <a:off x="505379" y="1494471"/>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8" name="Picture 27">
              <a:extLst>
                <a:ext uri="{FF2B5EF4-FFF2-40B4-BE49-F238E27FC236}">
                  <a16:creationId xmlns:a16="http://schemas.microsoft.com/office/drawing/2014/main" id="{9D71729C-7861-4D64-951B-C7F7DA2B032A}"/>
                </a:ext>
              </a:extLst>
            </p:cNvPr>
            <p:cNvPicPr>
              <a:picLocks noChangeAspect="1"/>
            </p:cNvPicPr>
            <p:nvPr/>
          </p:nvPicPr>
          <p:blipFill>
            <a:blip r:embed="rId6"/>
            <a:stretch>
              <a:fillRect/>
            </a:stretch>
          </p:blipFill>
          <p:spPr>
            <a:xfrm>
              <a:off x="588265" y="1535809"/>
              <a:ext cx="961744" cy="961744"/>
            </a:xfrm>
            <a:prstGeom prst="rect">
              <a:avLst/>
            </a:prstGeom>
          </p:spPr>
        </p:pic>
      </p:grpSp>
      <p:grpSp>
        <p:nvGrpSpPr>
          <p:cNvPr id="5" name="Group 4">
            <a:extLst>
              <a:ext uri="{FF2B5EF4-FFF2-40B4-BE49-F238E27FC236}">
                <a16:creationId xmlns:a16="http://schemas.microsoft.com/office/drawing/2014/main" id="{904851DE-6ACE-40B6-9170-19FCE0E394DF}"/>
              </a:ext>
            </a:extLst>
          </p:cNvPr>
          <p:cNvGrpSpPr/>
          <p:nvPr/>
        </p:nvGrpSpPr>
        <p:grpSpPr>
          <a:xfrm>
            <a:off x="392757" y="2707194"/>
            <a:ext cx="1595496" cy="1319376"/>
            <a:chOff x="372190" y="2543781"/>
            <a:chExt cx="1335388" cy="1066391"/>
          </a:xfrm>
        </p:grpSpPr>
        <p:sp>
          <p:nvSpPr>
            <p:cNvPr id="30" name="Rectangle 29">
              <a:extLst>
                <a:ext uri="{FF2B5EF4-FFF2-40B4-BE49-F238E27FC236}">
                  <a16:creationId xmlns:a16="http://schemas.microsoft.com/office/drawing/2014/main" id="{E285D3C5-04AE-4016-9585-CC6624472B4C}"/>
                </a:ext>
              </a:extLst>
            </p:cNvPr>
            <p:cNvSpPr/>
            <p:nvPr/>
          </p:nvSpPr>
          <p:spPr>
            <a:xfrm>
              <a:off x="520609" y="2543781"/>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803E823C-5487-4C25-AC4F-50B40A67715A}"/>
                </a:ext>
              </a:extLst>
            </p:cNvPr>
            <p:cNvPicPr>
              <a:picLocks noChangeAspect="1"/>
            </p:cNvPicPr>
            <p:nvPr/>
          </p:nvPicPr>
          <p:blipFill>
            <a:blip r:embed="rId7"/>
            <a:stretch>
              <a:fillRect/>
            </a:stretch>
          </p:blipFill>
          <p:spPr>
            <a:xfrm>
              <a:off x="372190" y="2598328"/>
              <a:ext cx="1335388" cy="957296"/>
            </a:xfrm>
            <a:prstGeom prst="rect">
              <a:avLst/>
            </a:prstGeom>
          </p:spPr>
        </p:pic>
      </p:grpSp>
      <p:sp>
        <p:nvSpPr>
          <p:cNvPr id="21" name="Content Placeholder 2"/>
          <p:cNvSpPr>
            <a:spLocks noGrp="1"/>
          </p:cNvSpPr>
          <p:nvPr>
            <p:ph idx="1"/>
          </p:nvPr>
        </p:nvSpPr>
        <p:spPr>
          <a:xfrm>
            <a:off x="4991451" y="2493043"/>
            <a:ext cx="6829254" cy="2224478"/>
          </a:xfrm>
          <a:noFill/>
          <a:ln>
            <a:noFill/>
          </a:ln>
        </p:spPr>
        <p:txBody>
          <a:bodyPr>
            <a:noAutofit/>
          </a:bodyPr>
          <a:lstStyle/>
          <a:p>
            <a:pPr marL="0" indent="0">
              <a:buNone/>
            </a:pPr>
            <a:r>
              <a:rPr lang="en-US" sz="2600" dirty="0">
                <a:latin typeface="Century Gothic" panose="020B0502020202020204" pitchFamily="34" charset="0"/>
              </a:rPr>
              <a:t>Supper meal service adheres to OVS guidelines. </a:t>
            </a:r>
          </a:p>
          <a:p>
            <a:pPr>
              <a:buFont typeface="Wingdings" panose="05000000000000000000" pitchFamily="2" charset="2"/>
              <a:buChar char="Ø"/>
            </a:pPr>
            <a:r>
              <a:rPr lang="en-US" sz="2600" b="1" dirty="0">
                <a:latin typeface="Century Gothic" panose="020B0502020202020204" pitchFamily="34" charset="0"/>
              </a:rPr>
              <a:t>3 </a:t>
            </a:r>
            <a:r>
              <a:rPr lang="en-US" sz="2600" dirty="0">
                <a:latin typeface="Century Gothic" panose="020B0502020202020204" pitchFamily="34" charset="0"/>
              </a:rPr>
              <a:t>of the </a:t>
            </a:r>
            <a:r>
              <a:rPr lang="en-US" sz="2600" b="1" dirty="0">
                <a:latin typeface="Century Gothic" panose="020B0502020202020204" pitchFamily="34" charset="0"/>
              </a:rPr>
              <a:t>5 </a:t>
            </a:r>
            <a:r>
              <a:rPr lang="en-US" sz="2600" dirty="0">
                <a:latin typeface="Century Gothic" panose="020B0502020202020204" pitchFamily="34" charset="0"/>
              </a:rPr>
              <a:t>meal components must be selected to complete a reimbursable meal.</a:t>
            </a:r>
          </a:p>
        </p:txBody>
      </p:sp>
      <p:sp>
        <p:nvSpPr>
          <p:cNvPr id="24" name="TextBox 23"/>
          <p:cNvSpPr txBox="1"/>
          <p:nvPr/>
        </p:nvSpPr>
        <p:spPr>
          <a:xfrm>
            <a:off x="5307770" y="4774188"/>
            <a:ext cx="6196617" cy="892552"/>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bg1"/>
                </a:solidFill>
                <a:latin typeface="Century Gothic" panose="020B0502020202020204" pitchFamily="34" charset="0"/>
              </a:rPr>
              <a:t>Student </a:t>
            </a:r>
            <a:r>
              <a:rPr lang="en-US" sz="2600" b="1" dirty="0">
                <a:solidFill>
                  <a:schemeClr val="bg1"/>
                </a:solidFill>
                <a:latin typeface="Century Gothic" panose="020B0502020202020204" pitchFamily="34" charset="0"/>
              </a:rPr>
              <a:t>is not </a:t>
            </a:r>
            <a:r>
              <a:rPr lang="en-US" sz="2600" dirty="0">
                <a:solidFill>
                  <a:schemeClr val="bg1"/>
                </a:solidFill>
                <a:latin typeface="Century Gothic" panose="020B0502020202020204" pitchFamily="34" charset="0"/>
              </a:rPr>
              <a:t>required to take a vegetable or fruit during supper </a:t>
            </a:r>
          </a:p>
        </p:txBody>
      </p:sp>
      <p:sp>
        <p:nvSpPr>
          <p:cNvPr id="8" name="Flowchart: Connector 7">
            <a:extLst>
              <a:ext uri="{FF2B5EF4-FFF2-40B4-BE49-F238E27FC236}">
                <a16:creationId xmlns:a16="http://schemas.microsoft.com/office/drawing/2014/main" id="{0D3242E0-6208-53E5-5834-CFC5BF6FF9D5}"/>
              </a:ext>
            </a:extLst>
          </p:cNvPr>
          <p:cNvSpPr/>
          <p:nvPr/>
        </p:nvSpPr>
        <p:spPr>
          <a:xfrm>
            <a:off x="2522589" y="2279458"/>
            <a:ext cx="1435029" cy="15723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C42DB055-839E-D39D-57C6-9B46DFBC2DDF}"/>
              </a:ext>
            </a:extLst>
          </p:cNvPr>
          <p:cNvSpPr/>
          <p:nvPr/>
        </p:nvSpPr>
        <p:spPr>
          <a:xfrm>
            <a:off x="2506664" y="3555753"/>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3705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2250"/>
                            </p:stCondLst>
                            <p:childTnLst>
                              <p:par>
                                <p:cTn id="25" presetID="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7EC9F2A1-AB3B-9F60-7E43-EF2C944FFB14}"/>
              </a:ext>
            </a:extLst>
          </p:cNvPr>
          <p:cNvSpPr/>
          <p:nvPr/>
        </p:nvSpPr>
        <p:spPr>
          <a:xfrm>
            <a:off x="3987794" y="-1229479"/>
            <a:ext cx="9774890"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lowchart: Connector 2">
            <a:extLst>
              <a:ext uri="{FF2B5EF4-FFF2-40B4-BE49-F238E27FC236}">
                <a16:creationId xmlns:a16="http://schemas.microsoft.com/office/drawing/2014/main" id="{E4035813-BEDB-83E0-33BC-1A51E0A324B5}"/>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62888E53-EA07-B556-8C66-26E67F62A2D9}"/>
              </a:ext>
            </a:extLst>
          </p:cNvPr>
          <p:cNvSpPr/>
          <p:nvPr/>
        </p:nvSpPr>
        <p:spPr>
          <a:xfrm>
            <a:off x="257450" y="5581341"/>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2E2E5EE3-4B4F-F969-720D-65C84E14EF2F}"/>
              </a:ext>
            </a:extLst>
          </p:cNvPr>
          <p:cNvSpPr/>
          <p:nvPr/>
        </p:nvSpPr>
        <p:spPr>
          <a:xfrm>
            <a:off x="1210342" y="646765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026C4C3-5BC2-1316-4E9F-673C2F145D26}"/>
              </a:ext>
            </a:extLst>
          </p:cNvPr>
          <p:cNvPicPr>
            <a:picLocks noChangeAspect="1"/>
          </p:cNvPicPr>
          <p:nvPr/>
        </p:nvPicPr>
        <p:blipFill>
          <a:blip r:embed="rId3"/>
          <a:stretch>
            <a:fillRect/>
          </a:stretch>
        </p:blipFill>
        <p:spPr>
          <a:xfrm>
            <a:off x="589592" y="1095672"/>
            <a:ext cx="3321012" cy="4264930"/>
          </a:xfrm>
          <a:prstGeom prst="rect">
            <a:avLst/>
          </a:prstGeom>
          <a:ln>
            <a:solidFill>
              <a:srgbClr val="000000"/>
            </a:solidFill>
          </a:ln>
        </p:spPr>
      </p:pic>
      <p:sp>
        <p:nvSpPr>
          <p:cNvPr id="7" name="Title 3">
            <a:extLst>
              <a:ext uri="{FF2B5EF4-FFF2-40B4-BE49-F238E27FC236}">
                <a16:creationId xmlns:a16="http://schemas.microsoft.com/office/drawing/2014/main" id="{20CC84CE-637B-A36D-C68B-EA93169C6AC8}"/>
              </a:ext>
            </a:extLst>
          </p:cNvPr>
          <p:cNvSpPr>
            <a:spLocks noGrp="1"/>
          </p:cNvSpPr>
          <p:nvPr>
            <p:ph type="title"/>
          </p:nvPr>
        </p:nvSpPr>
        <p:spPr>
          <a:xfrm>
            <a:off x="4492191" y="363428"/>
            <a:ext cx="8589979" cy="1143000"/>
          </a:xfrm>
        </p:spPr>
        <p:txBody>
          <a:bodyPr>
            <a:noAutofit/>
          </a:bodyPr>
          <a:lstStyle/>
          <a:p>
            <a:r>
              <a:rPr lang="en-US" sz="8800" dirty="0">
                <a:solidFill>
                  <a:schemeClr val="tx2">
                    <a:lumMod val="50000"/>
                  </a:schemeClr>
                </a:solidFill>
              </a:rPr>
              <a:t>Special Dietary Needs</a:t>
            </a:r>
          </a:p>
        </p:txBody>
      </p:sp>
      <p:sp>
        <p:nvSpPr>
          <p:cNvPr id="9" name="Rectangle 8">
            <a:extLst>
              <a:ext uri="{FF2B5EF4-FFF2-40B4-BE49-F238E27FC236}">
                <a16:creationId xmlns:a16="http://schemas.microsoft.com/office/drawing/2014/main" id="{6CD9B2CC-4D00-CBA4-B6C9-0A6549C02141}"/>
              </a:ext>
            </a:extLst>
          </p:cNvPr>
          <p:cNvSpPr/>
          <p:nvPr/>
        </p:nvSpPr>
        <p:spPr>
          <a:xfrm>
            <a:off x="6117301" y="3477511"/>
            <a:ext cx="5910664" cy="4450449"/>
          </a:xfrm>
          <a:prstGeom prst="rect">
            <a:avLst/>
          </a:prstGeom>
        </p:spPr>
        <p:txBody>
          <a:bodyPr wrap="square">
            <a:spAutoFit/>
          </a:bodyPr>
          <a:lstStyle/>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Provide the form to families for completion by the child’s treating physician</a:t>
            </a:r>
          </a:p>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Submit the completed form to the Nutrition Specialists  </a:t>
            </a:r>
          </a:p>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Make substitutions provided by the Nutrition Specialist </a:t>
            </a: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4474915B-7DC6-5F1C-BA4A-F069ABBA1D08}"/>
              </a:ext>
            </a:extLst>
          </p:cNvPr>
          <p:cNvSpPr/>
          <p:nvPr/>
        </p:nvSpPr>
        <p:spPr>
          <a:xfrm>
            <a:off x="5658696" y="1764272"/>
            <a:ext cx="6155554" cy="1569660"/>
          </a:xfrm>
          <a:prstGeom prst="rect">
            <a:avLst/>
          </a:prstGeom>
        </p:spPr>
        <p:txBody>
          <a:bodyPr wrap="square">
            <a:spAutoFit/>
          </a:bodyPr>
          <a:lstStyle/>
          <a:p>
            <a:pPr marL="0" lvl="2">
              <a:spcBef>
                <a:spcPct val="20000"/>
              </a:spcBef>
              <a:buClr>
                <a:srgbClr val="000000"/>
              </a:buClr>
              <a:defRPr/>
            </a:pPr>
            <a:r>
              <a:rPr lang="en-US" sz="2400" dirty="0">
                <a:solidFill>
                  <a:schemeClr val="tx2">
                    <a:lumMod val="50000"/>
                  </a:schemeClr>
                </a:solidFill>
                <a:latin typeface="Century Gothic" panose="020B0502020202020204" pitchFamily="34" charset="0"/>
              </a:rPr>
              <a:t>Students who require a special meal can complete the “Medical Statement to Request Special Diets” form. Food Services Managers will:</a:t>
            </a:r>
          </a:p>
        </p:txBody>
      </p:sp>
    </p:spTree>
    <p:extLst>
      <p:ext uri="{BB962C8B-B14F-4D97-AF65-F5344CB8AC3E}">
        <p14:creationId xmlns:p14="http://schemas.microsoft.com/office/powerpoint/2010/main" val="31043504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D63D3-2815-4039-E939-75B42F20AC71}"/>
              </a:ext>
            </a:extLst>
          </p:cNvPr>
          <p:cNvSpPr>
            <a:spLocks noGrp="1"/>
          </p:cNvSpPr>
          <p:nvPr>
            <p:ph idx="1"/>
          </p:nvPr>
        </p:nvSpPr>
        <p:spPr>
          <a:xfrm>
            <a:off x="609600" y="1600201"/>
            <a:ext cx="1519989" cy="4525963"/>
          </a:xfrm>
        </p:spPr>
        <p:txBody>
          <a:bodyPr/>
          <a:lstStyle/>
          <a:p>
            <a:endParaRPr lang="en-US"/>
          </a:p>
        </p:txBody>
      </p:sp>
      <p:sp>
        <p:nvSpPr>
          <p:cNvPr id="6" name="Flowchart: Connector 5">
            <a:extLst>
              <a:ext uri="{FF2B5EF4-FFF2-40B4-BE49-F238E27FC236}">
                <a16:creationId xmlns:a16="http://schemas.microsoft.com/office/drawing/2014/main" id="{DBAC4BFD-626E-749D-F7DD-2A27D40AD676}"/>
              </a:ext>
            </a:extLst>
          </p:cNvPr>
          <p:cNvSpPr/>
          <p:nvPr/>
        </p:nvSpPr>
        <p:spPr>
          <a:xfrm>
            <a:off x="-2650496" y="-1430688"/>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53DE956F-55DB-DE26-3A89-B3466FD86180}"/>
              </a:ext>
            </a:extLst>
          </p:cNvPr>
          <p:cNvSpPr/>
          <p:nvPr/>
        </p:nvSpPr>
        <p:spPr>
          <a:xfrm>
            <a:off x="6156100"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FB2D6A-70DB-18DC-7BAA-CAAAFE0332D2}"/>
              </a:ext>
            </a:extLst>
          </p:cNvPr>
          <p:cNvPicPr>
            <a:picLocks noChangeAspect="1"/>
          </p:cNvPicPr>
          <p:nvPr/>
        </p:nvPicPr>
        <p:blipFill rotWithShape="1">
          <a:blip r:embed="rId3"/>
          <a:srcRect l="1652" t="1323"/>
          <a:stretch/>
        </p:blipFill>
        <p:spPr>
          <a:xfrm>
            <a:off x="6852217" y="1348985"/>
            <a:ext cx="5112899" cy="3917022"/>
          </a:xfrm>
          <a:prstGeom prst="rect">
            <a:avLst/>
          </a:prstGeom>
        </p:spPr>
      </p:pic>
      <p:sp>
        <p:nvSpPr>
          <p:cNvPr id="10" name="Title 3">
            <a:extLst>
              <a:ext uri="{FF2B5EF4-FFF2-40B4-BE49-F238E27FC236}">
                <a16:creationId xmlns:a16="http://schemas.microsoft.com/office/drawing/2014/main" id="{62310FB4-62BD-857C-B56F-35608FF9B3B1}"/>
              </a:ext>
            </a:extLst>
          </p:cNvPr>
          <p:cNvSpPr>
            <a:spLocks noGrp="1"/>
          </p:cNvSpPr>
          <p:nvPr>
            <p:ph type="title"/>
          </p:nvPr>
        </p:nvSpPr>
        <p:spPr>
          <a:xfrm>
            <a:off x="-1849625" y="103410"/>
            <a:ext cx="10045907" cy="1143000"/>
          </a:xfrm>
        </p:spPr>
        <p:txBody>
          <a:bodyPr>
            <a:noAutofit/>
          </a:bodyPr>
          <a:lstStyle/>
          <a:p>
            <a:r>
              <a:rPr lang="en-US" sz="7800" b="1" dirty="0">
                <a:solidFill>
                  <a:schemeClr val="tx2">
                    <a:lumMod val="50000"/>
                  </a:schemeClr>
                </a:solidFill>
              </a:rPr>
              <a:t>Supper Transport Record</a:t>
            </a:r>
          </a:p>
        </p:txBody>
      </p:sp>
      <p:sp>
        <p:nvSpPr>
          <p:cNvPr id="11" name="Rectangle 10">
            <a:extLst>
              <a:ext uri="{FF2B5EF4-FFF2-40B4-BE49-F238E27FC236}">
                <a16:creationId xmlns:a16="http://schemas.microsoft.com/office/drawing/2014/main" id="{A3AC725C-35BD-CFEF-EE22-0A18B581597B}"/>
              </a:ext>
            </a:extLst>
          </p:cNvPr>
          <p:cNvSpPr/>
          <p:nvPr/>
        </p:nvSpPr>
        <p:spPr>
          <a:xfrm>
            <a:off x="141062" y="1387293"/>
            <a:ext cx="5947878" cy="1323439"/>
          </a:xfrm>
          <a:prstGeom prst="rect">
            <a:avLst/>
          </a:prstGeom>
        </p:spPr>
        <p:txBody>
          <a:bodyPr wrap="square">
            <a:spAutoFit/>
          </a:bodyPr>
          <a:lstStyle/>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Supper transport record is used whenever</a:t>
            </a:r>
            <a:r>
              <a:rPr lang="en-US" sz="2000" dirty="0">
                <a:solidFill>
                  <a:schemeClr val="tx2">
                    <a:lumMod val="50000"/>
                  </a:schemeClr>
                </a:solidFill>
                <a:latin typeface="Century Gothic" panose="020B0502020202020204" pitchFamily="34" charset="0"/>
              </a:rPr>
              <a:t> food is being served outside of FSD hands.</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lang="en-US" sz="2000" dirty="0">
                <a:solidFill>
                  <a:schemeClr val="tx2">
                    <a:lumMod val="50000"/>
                  </a:schemeClr>
                </a:solidFill>
                <a:latin typeface="Century Gothic" panose="020B0502020202020204" pitchFamily="34" charset="0"/>
              </a:rPr>
              <a:t>Manager or Food Service Staff will:</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ndParaRPr>
          </a:p>
        </p:txBody>
      </p:sp>
      <p:grpSp>
        <p:nvGrpSpPr>
          <p:cNvPr id="19" name="Group 18">
            <a:extLst>
              <a:ext uri="{FF2B5EF4-FFF2-40B4-BE49-F238E27FC236}">
                <a16:creationId xmlns:a16="http://schemas.microsoft.com/office/drawing/2014/main" id="{02B92917-BD7D-F286-D195-7146AE0F332A}"/>
              </a:ext>
            </a:extLst>
          </p:cNvPr>
          <p:cNvGrpSpPr/>
          <p:nvPr/>
        </p:nvGrpSpPr>
        <p:grpSpPr>
          <a:xfrm>
            <a:off x="111633" y="1966452"/>
            <a:ext cx="11687077" cy="1273746"/>
            <a:chOff x="111633" y="1966452"/>
            <a:chExt cx="11687077" cy="1273746"/>
          </a:xfrm>
        </p:grpSpPr>
        <p:sp>
          <p:nvSpPr>
            <p:cNvPr id="12" name="Rectangle 11">
              <a:extLst>
                <a:ext uri="{FF2B5EF4-FFF2-40B4-BE49-F238E27FC236}">
                  <a16:creationId xmlns:a16="http://schemas.microsoft.com/office/drawing/2014/main" id="{D9D605BB-5FF9-339F-ABF4-F662F9B7E09A}"/>
                </a:ext>
              </a:extLst>
            </p:cNvPr>
            <p:cNvSpPr/>
            <p:nvPr/>
          </p:nvSpPr>
          <p:spPr>
            <a:xfrm>
              <a:off x="111633" y="2593867"/>
              <a:ext cx="5947878" cy="646331"/>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Pre-fill the header with school name, location code, date, </a:t>
              </a:r>
              <a:r>
                <a:rPr kumimoji="0" lang="en-US" sz="2000" i="0" u="none" strike="noStrike" kern="1200" cap="none" spc="0" normalizeH="0" baseline="0" noProof="0" dirty="0" err="1">
                  <a:ln>
                    <a:noFill/>
                  </a:ln>
                  <a:solidFill>
                    <a:schemeClr val="tx2">
                      <a:lumMod val="50000"/>
                    </a:schemeClr>
                  </a:solidFill>
                  <a:effectLst/>
                  <a:uLnTx/>
                  <a:uFillTx/>
                  <a:latin typeface="Century Gothic" panose="020B0502020202020204" pitchFamily="34" charset="0"/>
                </a:rPr>
                <a:t>ect</a:t>
              </a:r>
              <a:r>
                <a:rPr kumimoji="0" lang="en-US" sz="20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a:t>
              </a:r>
            </a:p>
          </p:txBody>
        </p:sp>
        <p:grpSp>
          <p:nvGrpSpPr>
            <p:cNvPr id="16" name="Group 15">
              <a:extLst>
                <a:ext uri="{FF2B5EF4-FFF2-40B4-BE49-F238E27FC236}">
                  <a16:creationId xmlns:a16="http://schemas.microsoft.com/office/drawing/2014/main" id="{EC7FD3F9-6C1D-FB67-4DDD-CD20057E5D41}"/>
                </a:ext>
              </a:extLst>
            </p:cNvPr>
            <p:cNvGrpSpPr/>
            <p:nvPr/>
          </p:nvGrpSpPr>
          <p:grpSpPr>
            <a:xfrm>
              <a:off x="5446097" y="1966452"/>
              <a:ext cx="6352613" cy="699892"/>
              <a:chOff x="5446097" y="1966452"/>
              <a:chExt cx="6352613" cy="699892"/>
            </a:xfrm>
          </p:grpSpPr>
          <p:sp>
            <p:nvSpPr>
              <p:cNvPr id="13" name="Rectangle 12">
                <a:extLst>
                  <a:ext uri="{FF2B5EF4-FFF2-40B4-BE49-F238E27FC236}">
                    <a16:creationId xmlns:a16="http://schemas.microsoft.com/office/drawing/2014/main" id="{5890F1FD-5855-7D4C-40AA-AAEDCAC238DA}"/>
                  </a:ext>
                </a:extLst>
              </p:cNvPr>
              <p:cNvSpPr/>
              <p:nvPr/>
            </p:nvSpPr>
            <p:spPr>
              <a:xfrm>
                <a:off x="7052922" y="1966452"/>
                <a:ext cx="4745788" cy="403122"/>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24B187DC-C073-E11E-2356-73C0D65FF47D}"/>
                  </a:ext>
                </a:extLst>
              </p:cNvPr>
              <p:cNvCxnSpPr>
                <a:cxnSpLocks/>
              </p:cNvCxnSpPr>
              <p:nvPr/>
            </p:nvCxnSpPr>
            <p:spPr>
              <a:xfrm flipV="1">
                <a:off x="5446097" y="2242905"/>
                <a:ext cx="1515142" cy="423439"/>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23" name="Group 22">
            <a:extLst>
              <a:ext uri="{FF2B5EF4-FFF2-40B4-BE49-F238E27FC236}">
                <a16:creationId xmlns:a16="http://schemas.microsoft.com/office/drawing/2014/main" id="{CFE783E1-DACA-F278-4524-7D3D50A64744}"/>
              </a:ext>
            </a:extLst>
          </p:cNvPr>
          <p:cNvGrpSpPr/>
          <p:nvPr/>
        </p:nvGrpSpPr>
        <p:grpSpPr>
          <a:xfrm>
            <a:off x="103468" y="2498593"/>
            <a:ext cx="9045438" cy="1382806"/>
            <a:chOff x="87125" y="2131894"/>
            <a:chExt cx="9045438" cy="1382806"/>
          </a:xfrm>
        </p:grpSpPr>
        <p:sp>
          <p:nvSpPr>
            <p:cNvPr id="18" name="TextBox 17">
              <a:extLst>
                <a:ext uri="{FF2B5EF4-FFF2-40B4-BE49-F238E27FC236}">
                  <a16:creationId xmlns:a16="http://schemas.microsoft.com/office/drawing/2014/main" id="{552E7E3D-5882-2B93-32BB-C1A8584EFF92}"/>
                </a:ext>
              </a:extLst>
            </p:cNvPr>
            <p:cNvSpPr txBox="1"/>
            <p:nvPr/>
          </p:nvSpPr>
          <p:spPr>
            <a:xfrm>
              <a:off x="87125" y="2868369"/>
              <a:ext cx="5947878" cy="646331"/>
            </a:xfrm>
            <a:prstGeom prst="rect">
              <a:avLst/>
            </a:prstGeom>
            <a:noFill/>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lang="en-US" sz="2000" dirty="0">
                  <a:solidFill>
                    <a:schemeClr val="tx2">
                      <a:lumMod val="50000"/>
                    </a:schemeClr>
                  </a:solidFill>
                  <a:latin typeface="Century Gothic" panose="020B0502020202020204" pitchFamily="34" charset="0"/>
                </a:rPr>
                <a:t>Pre-fill components portion size and amount prepared.</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C6512374-E787-61FA-9C5D-CF102470AC88}"/>
                </a:ext>
              </a:extLst>
            </p:cNvPr>
            <p:cNvSpPr/>
            <p:nvPr/>
          </p:nvSpPr>
          <p:spPr>
            <a:xfrm>
              <a:off x="7041485" y="2131894"/>
              <a:ext cx="2091078" cy="1226424"/>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83ADCE3A-8492-AFAE-C88D-EED60A23949A}"/>
                </a:ext>
              </a:extLst>
            </p:cNvPr>
            <p:cNvCxnSpPr>
              <a:cxnSpLocks/>
            </p:cNvCxnSpPr>
            <p:nvPr/>
          </p:nvCxnSpPr>
          <p:spPr>
            <a:xfrm>
              <a:off x="5600483" y="3110071"/>
              <a:ext cx="1316528" cy="122688"/>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F882BB65-0177-9F80-6874-509BA76B730B}"/>
              </a:ext>
            </a:extLst>
          </p:cNvPr>
          <p:cNvGrpSpPr/>
          <p:nvPr/>
        </p:nvGrpSpPr>
        <p:grpSpPr>
          <a:xfrm>
            <a:off x="103468" y="4031375"/>
            <a:ext cx="9519359" cy="2563761"/>
            <a:chOff x="103468" y="4031375"/>
            <a:chExt cx="9519359" cy="2563761"/>
          </a:xfrm>
        </p:grpSpPr>
        <p:sp>
          <p:nvSpPr>
            <p:cNvPr id="24" name="Rectangle 23">
              <a:extLst>
                <a:ext uri="{FF2B5EF4-FFF2-40B4-BE49-F238E27FC236}">
                  <a16:creationId xmlns:a16="http://schemas.microsoft.com/office/drawing/2014/main" id="{D0724045-3976-0A47-D3A0-B4143AEA0E7B}"/>
                </a:ext>
              </a:extLst>
            </p:cNvPr>
            <p:cNvSpPr/>
            <p:nvPr/>
          </p:nvSpPr>
          <p:spPr>
            <a:xfrm>
              <a:off x="7040136" y="4031375"/>
              <a:ext cx="2582691" cy="369241"/>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9D316E6A-F0D6-ECB0-D62B-7AD669015810}"/>
                </a:ext>
              </a:extLst>
            </p:cNvPr>
            <p:cNvCxnSpPr>
              <a:cxnSpLocks/>
            </p:cNvCxnSpPr>
            <p:nvPr/>
          </p:nvCxnSpPr>
          <p:spPr>
            <a:xfrm flipV="1">
              <a:off x="5841477" y="4290091"/>
              <a:ext cx="1119762" cy="1218924"/>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5850122D-B7A1-22D3-A0F2-CAF188BD3862}"/>
                </a:ext>
              </a:extLst>
            </p:cNvPr>
            <p:cNvSpPr/>
            <p:nvPr/>
          </p:nvSpPr>
          <p:spPr>
            <a:xfrm>
              <a:off x="103468" y="5610251"/>
              <a:ext cx="5947878" cy="984885"/>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Manager will sign once record is returned. Signifying all fields have been properly filled.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EE48F40C-AE52-FE0B-00E4-A19992EC380F}"/>
              </a:ext>
            </a:extLst>
          </p:cNvPr>
          <p:cNvGrpSpPr/>
          <p:nvPr/>
        </p:nvGrpSpPr>
        <p:grpSpPr>
          <a:xfrm>
            <a:off x="103468" y="2498593"/>
            <a:ext cx="11695242" cy="2383844"/>
            <a:chOff x="103468" y="2498593"/>
            <a:chExt cx="11695242" cy="2383844"/>
          </a:xfrm>
        </p:grpSpPr>
        <p:sp>
          <p:nvSpPr>
            <p:cNvPr id="37" name="TextBox 36">
              <a:extLst>
                <a:ext uri="{FF2B5EF4-FFF2-40B4-BE49-F238E27FC236}">
                  <a16:creationId xmlns:a16="http://schemas.microsoft.com/office/drawing/2014/main" id="{7BAC8410-E357-49F2-44D4-D4C658B491C9}"/>
                </a:ext>
              </a:extLst>
            </p:cNvPr>
            <p:cNvSpPr txBox="1"/>
            <p:nvPr/>
          </p:nvSpPr>
          <p:spPr>
            <a:xfrm>
              <a:off x="103468" y="3866774"/>
              <a:ext cx="5762716"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Once received ASP staff will then fill amount received, temp each item and document all counts for meals served. </a:t>
              </a:r>
            </a:p>
          </p:txBody>
        </p:sp>
        <p:cxnSp>
          <p:nvCxnSpPr>
            <p:cNvPr id="41" name="Straight Arrow Connector 40">
              <a:extLst>
                <a:ext uri="{FF2B5EF4-FFF2-40B4-BE49-F238E27FC236}">
                  <a16:creationId xmlns:a16="http://schemas.microsoft.com/office/drawing/2014/main" id="{C8B556EA-F700-4FE6-1BDF-9356BAC4BBD4}"/>
                </a:ext>
              </a:extLst>
            </p:cNvPr>
            <p:cNvCxnSpPr>
              <a:cxnSpLocks/>
            </p:cNvCxnSpPr>
            <p:nvPr/>
          </p:nvCxnSpPr>
          <p:spPr>
            <a:xfrm flipV="1">
              <a:off x="5389685" y="3599458"/>
              <a:ext cx="3770659" cy="475867"/>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6D48A0E0-409E-DA92-666B-B01E28F2D0A8}"/>
                </a:ext>
              </a:extLst>
            </p:cNvPr>
            <p:cNvSpPr/>
            <p:nvPr/>
          </p:nvSpPr>
          <p:spPr>
            <a:xfrm>
              <a:off x="9160344" y="2498593"/>
              <a:ext cx="2638366" cy="1396703"/>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26CFDE6B-A974-5698-3D2F-F9D3B1742CF5}"/>
              </a:ext>
            </a:extLst>
          </p:cNvPr>
          <p:cNvGrpSpPr/>
          <p:nvPr/>
        </p:nvGrpSpPr>
        <p:grpSpPr>
          <a:xfrm>
            <a:off x="103468" y="4041087"/>
            <a:ext cx="11695242" cy="1566352"/>
            <a:chOff x="103468" y="4024316"/>
            <a:chExt cx="11695242" cy="1566352"/>
          </a:xfrm>
        </p:grpSpPr>
        <p:sp>
          <p:nvSpPr>
            <p:cNvPr id="44" name="TextBox 43">
              <a:extLst>
                <a:ext uri="{FF2B5EF4-FFF2-40B4-BE49-F238E27FC236}">
                  <a16:creationId xmlns:a16="http://schemas.microsoft.com/office/drawing/2014/main" id="{87FA2E4B-1518-8996-5D24-43DB3847C56B}"/>
                </a:ext>
              </a:extLst>
            </p:cNvPr>
            <p:cNvSpPr txBox="1"/>
            <p:nvPr/>
          </p:nvSpPr>
          <p:spPr>
            <a:xfrm>
              <a:off x="103468" y="4882782"/>
              <a:ext cx="5677966"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ASP coordinator must sign at the end of service before returning transport record. </a:t>
              </a:r>
            </a:p>
          </p:txBody>
        </p:sp>
        <p:cxnSp>
          <p:nvCxnSpPr>
            <p:cNvPr id="49" name="Straight Arrow Connector 48">
              <a:extLst>
                <a:ext uri="{FF2B5EF4-FFF2-40B4-BE49-F238E27FC236}">
                  <a16:creationId xmlns:a16="http://schemas.microsoft.com/office/drawing/2014/main" id="{AF80C46A-D7F3-2777-38FC-2F811A9AE382}"/>
                </a:ext>
              </a:extLst>
            </p:cNvPr>
            <p:cNvCxnSpPr>
              <a:cxnSpLocks/>
            </p:cNvCxnSpPr>
            <p:nvPr/>
          </p:nvCxnSpPr>
          <p:spPr>
            <a:xfrm flipV="1">
              <a:off x="5808042" y="4486715"/>
              <a:ext cx="4380144" cy="598695"/>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E4CFE771-1CBE-6389-8D7A-4F39723FB77F}"/>
                </a:ext>
              </a:extLst>
            </p:cNvPr>
            <p:cNvSpPr/>
            <p:nvPr/>
          </p:nvSpPr>
          <p:spPr>
            <a:xfrm>
              <a:off x="9622827" y="4024316"/>
              <a:ext cx="2175883" cy="417620"/>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3" name="Flowchart: Connector 52">
            <a:extLst>
              <a:ext uri="{FF2B5EF4-FFF2-40B4-BE49-F238E27FC236}">
                <a16:creationId xmlns:a16="http://schemas.microsoft.com/office/drawing/2014/main" id="{91765A10-2B16-EFFC-D2AD-3FA8749448CF}"/>
              </a:ext>
            </a:extLst>
          </p:cNvPr>
          <p:cNvSpPr/>
          <p:nvPr/>
        </p:nvSpPr>
        <p:spPr>
          <a:xfrm>
            <a:off x="11195815" y="546124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BA22E261-9A07-C41C-8548-F71FE8B48B30}"/>
              </a:ext>
            </a:extLst>
          </p:cNvPr>
          <p:cNvSpPr/>
          <p:nvPr/>
        </p:nvSpPr>
        <p:spPr>
          <a:xfrm>
            <a:off x="10863289" y="622827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271545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par>
                                <p:cTn id="12" presetID="22" presetClass="entr" presetSubtype="8"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22" presetClass="entr" presetSubtype="8"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3"/>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2"/>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10F4A859-5B09-CA3C-0AD0-9FFD57D247C0}"/>
              </a:ext>
            </a:extLst>
          </p:cNvPr>
          <p:cNvSpPr/>
          <p:nvPr/>
        </p:nvSpPr>
        <p:spPr>
          <a:xfrm>
            <a:off x="3987794" y="-1229479"/>
            <a:ext cx="9774890"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Flowchart: Connector 4">
            <a:extLst>
              <a:ext uri="{FF2B5EF4-FFF2-40B4-BE49-F238E27FC236}">
                <a16:creationId xmlns:a16="http://schemas.microsoft.com/office/drawing/2014/main" id="{AA65374F-C907-F00A-0FC9-F4E318860D9B}"/>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170EF6F9-7753-1AD7-D309-C988F057DAC7}"/>
              </a:ext>
            </a:extLst>
          </p:cNvPr>
          <p:cNvSpPr/>
          <p:nvPr/>
        </p:nvSpPr>
        <p:spPr>
          <a:xfrm>
            <a:off x="257450" y="5581341"/>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B5134140-C061-2D85-BE17-D06E937166FD}"/>
              </a:ext>
            </a:extLst>
          </p:cNvPr>
          <p:cNvSpPr/>
          <p:nvPr/>
        </p:nvSpPr>
        <p:spPr>
          <a:xfrm>
            <a:off x="1210342" y="646765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CF43D55-3FD7-5F93-6012-CEB52BCCEAD8}"/>
              </a:ext>
            </a:extLst>
          </p:cNvPr>
          <p:cNvPicPr>
            <a:picLocks noChangeAspect="1"/>
          </p:cNvPicPr>
          <p:nvPr/>
        </p:nvPicPr>
        <p:blipFill>
          <a:blip r:embed="rId2"/>
          <a:stretch>
            <a:fillRect/>
          </a:stretch>
        </p:blipFill>
        <p:spPr>
          <a:xfrm>
            <a:off x="451372" y="1016157"/>
            <a:ext cx="3376197" cy="4344445"/>
          </a:xfrm>
          <a:prstGeom prst="rect">
            <a:avLst/>
          </a:prstGeom>
        </p:spPr>
      </p:pic>
      <p:sp>
        <p:nvSpPr>
          <p:cNvPr id="8" name="Title 3">
            <a:extLst>
              <a:ext uri="{FF2B5EF4-FFF2-40B4-BE49-F238E27FC236}">
                <a16:creationId xmlns:a16="http://schemas.microsoft.com/office/drawing/2014/main" id="{CCF6175A-0A67-FBDE-E963-B73CD5807C86}"/>
              </a:ext>
            </a:extLst>
          </p:cNvPr>
          <p:cNvSpPr>
            <a:spLocks noGrp="1"/>
          </p:cNvSpPr>
          <p:nvPr>
            <p:ph type="title"/>
          </p:nvPr>
        </p:nvSpPr>
        <p:spPr>
          <a:xfrm>
            <a:off x="5051528" y="417049"/>
            <a:ext cx="6590337" cy="1143000"/>
          </a:xfrm>
        </p:spPr>
        <p:txBody>
          <a:bodyPr>
            <a:noAutofit/>
          </a:bodyPr>
          <a:lstStyle/>
          <a:p>
            <a:r>
              <a:rPr lang="en-US" sz="6600" dirty="0">
                <a:solidFill>
                  <a:schemeClr val="tx2">
                    <a:lumMod val="50000"/>
                  </a:schemeClr>
                </a:solidFill>
              </a:rPr>
              <a:t>Meal Components for Supper Meal Kits</a:t>
            </a:r>
          </a:p>
        </p:txBody>
      </p:sp>
      <p:sp>
        <p:nvSpPr>
          <p:cNvPr id="9" name="TextBox 8">
            <a:extLst>
              <a:ext uri="{FF2B5EF4-FFF2-40B4-BE49-F238E27FC236}">
                <a16:creationId xmlns:a16="http://schemas.microsoft.com/office/drawing/2014/main" id="{482487A1-50AA-B4E0-F786-B2BD46E5E997}"/>
              </a:ext>
            </a:extLst>
          </p:cNvPr>
          <p:cNvSpPr txBox="1"/>
          <p:nvPr/>
        </p:nvSpPr>
        <p:spPr>
          <a:xfrm>
            <a:off x="5876578" y="1850465"/>
            <a:ext cx="5509913" cy="5093702"/>
          </a:xfrm>
          <a:prstGeom prst="rect">
            <a:avLst/>
          </a:prstGeom>
          <a:noFill/>
        </p:spPr>
        <p:txBody>
          <a:bodyPr wrap="square" rtlCol="0">
            <a:spAutoFit/>
          </a:bodyPr>
          <a:lstStyle/>
          <a:p>
            <a:r>
              <a:rPr lang="en-US" sz="2000" dirty="0">
                <a:solidFill>
                  <a:srgbClr val="10253F"/>
                </a:solidFill>
                <a:latin typeface="Century Gothic" panose="020B0502020202020204" pitchFamily="34" charset="0"/>
              </a:rPr>
              <a:t>A menu has been created to detail components of all meal kits served during supper service. </a:t>
            </a:r>
          </a:p>
          <a:p>
            <a:pPr marL="342900" indent="-342900">
              <a:buFont typeface="Arial" panose="020B0604020202020204" pitchFamily="34" charset="0"/>
              <a:buChar char="•"/>
            </a:pPr>
            <a:endParaRPr lang="en-US" sz="1200" dirty="0">
              <a:solidFill>
                <a:srgbClr val="10253F"/>
              </a:solidFill>
              <a:latin typeface="Century Gothic" panose="020B0502020202020204" pitchFamily="34" charset="0"/>
            </a:endParaRPr>
          </a:p>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Meal kit will be documented on the </a:t>
            </a:r>
            <a:r>
              <a:rPr lang="en-US" sz="2000" i="1" dirty="0">
                <a:solidFill>
                  <a:srgbClr val="10253F"/>
                </a:solidFill>
                <a:latin typeface="Century Gothic" panose="020B0502020202020204" pitchFamily="34" charset="0"/>
              </a:rPr>
              <a:t>Daily Transport Record </a:t>
            </a:r>
            <a:r>
              <a:rPr lang="en-US" sz="2000" dirty="0">
                <a:solidFill>
                  <a:srgbClr val="10253F"/>
                </a:solidFill>
                <a:latin typeface="Century Gothic" panose="020B0502020202020204" pitchFamily="34" charset="0"/>
              </a:rPr>
              <a:t>specifying the meal kits name and CMS number.</a:t>
            </a:r>
          </a:p>
          <a:p>
            <a:pPr marL="342900" indent="-342900">
              <a:buFont typeface="Arial" panose="020B0604020202020204" pitchFamily="34" charset="0"/>
              <a:buChar char="•"/>
            </a:pPr>
            <a:endParaRPr lang="en-US" sz="500" dirty="0">
              <a:solidFill>
                <a:srgbClr val="10253F"/>
              </a:solidFill>
              <a:latin typeface="Century Gothic" panose="020B0502020202020204" pitchFamily="34" charset="0"/>
            </a:endParaRPr>
          </a:p>
          <a:p>
            <a:pPr marL="800100" lvl="1" indent="-342900">
              <a:buFont typeface="Arial" panose="020B0604020202020204" pitchFamily="34" charset="0"/>
              <a:buChar char="•"/>
            </a:pPr>
            <a:r>
              <a:rPr lang="en-US" sz="2000" dirty="0">
                <a:solidFill>
                  <a:srgbClr val="10253F"/>
                </a:solidFill>
                <a:latin typeface="Century Gothic" panose="020B0502020202020204" pitchFamily="34" charset="0"/>
              </a:rPr>
              <a:t>Detail all components on the </a:t>
            </a:r>
            <a:r>
              <a:rPr lang="en-US" sz="2000" i="1" dirty="0">
                <a:solidFill>
                  <a:srgbClr val="10253F"/>
                </a:solidFill>
                <a:latin typeface="Century Gothic" panose="020B0502020202020204" pitchFamily="34" charset="0"/>
              </a:rPr>
              <a:t>Daily Transport Record.  </a:t>
            </a:r>
          </a:p>
          <a:p>
            <a:pPr marL="800100" lvl="1" indent="-342900">
              <a:buFont typeface="Arial" panose="020B0604020202020204" pitchFamily="34" charset="0"/>
              <a:buChar char="•"/>
            </a:pPr>
            <a:endParaRPr lang="en-US" sz="2800" dirty="0">
              <a:solidFill>
                <a:srgbClr val="10253F"/>
              </a:solidFill>
              <a:latin typeface="Century Gothic" panose="020B0502020202020204" pitchFamily="34" charset="0"/>
            </a:endParaRPr>
          </a:p>
          <a:p>
            <a:pPr marL="800100" lvl="1" indent="-342900">
              <a:buFont typeface="Arial" panose="020B0604020202020204" pitchFamily="34" charset="0"/>
              <a:buChar char="•"/>
            </a:pPr>
            <a:r>
              <a:rPr lang="en-US" sz="2000" dirty="0">
                <a:solidFill>
                  <a:srgbClr val="10253F"/>
                </a:solidFill>
                <a:latin typeface="Century Gothic" panose="020B0502020202020204" pitchFamily="34" charset="0"/>
              </a:rPr>
              <a:t>Staple the “Meal Components for Supper Meal Kits “ menu to the </a:t>
            </a:r>
            <a:r>
              <a:rPr lang="en-US" sz="2000" i="1" dirty="0">
                <a:solidFill>
                  <a:srgbClr val="10253F"/>
                </a:solidFill>
                <a:latin typeface="Century Gothic" panose="020B0502020202020204" pitchFamily="34" charset="0"/>
              </a:rPr>
              <a:t>Daily Transport Record.</a:t>
            </a:r>
          </a:p>
          <a:p>
            <a:pPr marL="800100" lvl="1" indent="-342900">
              <a:buFont typeface="Arial" panose="020B0604020202020204" pitchFamily="34" charset="0"/>
              <a:buChar char="•"/>
            </a:pPr>
            <a:endParaRPr lang="en-US" sz="1200" i="1" dirty="0">
              <a:solidFill>
                <a:srgbClr val="10253F"/>
              </a:solidFill>
              <a:latin typeface="Century Gothic" panose="020B0502020202020204" pitchFamily="34" charset="0"/>
            </a:endParaRPr>
          </a:p>
          <a:p>
            <a:r>
              <a:rPr lang="en-US" sz="2000" i="1" dirty="0">
                <a:solidFill>
                  <a:srgbClr val="10253F"/>
                </a:solidFill>
                <a:latin typeface="Century Gothic" panose="020B0502020202020204" pitchFamily="34" charset="0"/>
              </a:rPr>
              <a:t>Food services website &gt; Menu &gt; Menu Resources</a:t>
            </a:r>
          </a:p>
        </p:txBody>
      </p:sp>
      <p:pic>
        <p:nvPicPr>
          <p:cNvPr id="1028" name="Picture 4" descr="New png images">
            <a:extLst>
              <a:ext uri="{FF2B5EF4-FFF2-40B4-BE49-F238E27FC236}">
                <a16:creationId xmlns:a16="http://schemas.microsoft.com/office/drawing/2014/main" id="{DDA7B729-235D-B4D1-AD63-09B7FE0C8E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924"/>
          <a:stretch/>
        </p:blipFill>
        <p:spPr bwMode="auto">
          <a:xfrm rot="2945195">
            <a:off x="1462774" y="-234446"/>
            <a:ext cx="5709084" cy="3463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9D2C91-AE8E-196A-9D40-67611A1C7405}"/>
              </a:ext>
            </a:extLst>
          </p:cNvPr>
          <p:cNvSpPr txBox="1"/>
          <p:nvPr/>
        </p:nvSpPr>
        <p:spPr>
          <a:xfrm>
            <a:off x="8358864" y="4557959"/>
            <a:ext cx="545342" cy="461665"/>
          </a:xfrm>
          <a:prstGeom prst="rect">
            <a:avLst/>
          </a:prstGeom>
          <a:noFill/>
        </p:spPr>
        <p:txBody>
          <a:bodyPr wrap="none" rtlCol="0">
            <a:spAutoFit/>
          </a:bodyPr>
          <a:lstStyle/>
          <a:p>
            <a:r>
              <a:rPr lang="en-US" sz="2400" dirty="0">
                <a:solidFill>
                  <a:srgbClr val="10253F"/>
                </a:solidFill>
                <a:latin typeface="Century Gothic" panose="020B0502020202020204" pitchFamily="34" charset="0"/>
              </a:rPr>
              <a:t>Or</a:t>
            </a:r>
          </a:p>
        </p:txBody>
      </p:sp>
    </p:spTree>
    <p:extLst>
      <p:ext uri="{BB962C8B-B14F-4D97-AF65-F5344CB8AC3E}">
        <p14:creationId xmlns:p14="http://schemas.microsoft.com/office/powerpoint/2010/main" val="1630470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6837050" y="2887638"/>
            <a:ext cx="5157787" cy="3684588"/>
          </a:xfrm>
        </p:spPr>
        <p:txBody>
          <a:bodyPr vert="horz" lIns="91440" tIns="45720" rIns="91440" bIns="45720" rtlCol="0" anchor="t">
            <a:noAutofit/>
          </a:bodyPr>
          <a:lstStyle/>
          <a:p>
            <a:pPr marL="0" indent="0">
              <a:spcBef>
                <a:spcPts val="0"/>
              </a:spcBef>
              <a:spcAft>
                <a:spcPts val="800"/>
              </a:spcAft>
              <a:buNone/>
            </a:pPr>
            <a:r>
              <a:rPr lang="en-US" sz="2400" dirty="0">
                <a:solidFill>
                  <a:schemeClr val="bg1"/>
                </a:solidFill>
                <a:latin typeface="Century Gothic" panose="020B0502020202020204" pitchFamily="34" charset="0"/>
              </a:rPr>
              <a:t>The goal of the Food Services Division is to provide access to nutritious supper meals to as many students and community participants of eligible schools with afterschool programs.</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837050" y="1329404"/>
            <a:ext cx="4010992" cy="1325563"/>
          </a:xfrm>
        </p:spPr>
        <p:txBody>
          <a:bodyPr>
            <a:noAutofit/>
          </a:bodyPr>
          <a:lstStyle/>
          <a:p>
            <a:pPr algn="l"/>
            <a:r>
              <a:rPr lang="en-US" sz="8800" dirty="0">
                <a:solidFill>
                  <a:schemeClr val="bg1"/>
                </a:solidFill>
              </a:rPr>
              <a:t>Objective</a:t>
            </a:r>
          </a:p>
        </p:txBody>
      </p:sp>
      <p:pic>
        <p:nvPicPr>
          <p:cNvPr id="6" name="Picture 5">
            <a:extLst>
              <a:ext uri="{FF2B5EF4-FFF2-40B4-BE49-F238E27FC236}">
                <a16:creationId xmlns:a16="http://schemas.microsoft.com/office/drawing/2014/main" id="{C261CE08-EAE1-02A1-730D-5B7A59BADC7B}"/>
              </a:ext>
            </a:extLst>
          </p:cNvPr>
          <p:cNvPicPr>
            <a:picLocks noChangeAspect="1"/>
          </p:cNvPicPr>
          <p:nvPr/>
        </p:nvPicPr>
        <p:blipFill>
          <a:blip r:embed="rId3"/>
          <a:srcRect l="15015" r="15015"/>
          <a:stretch/>
        </p:blipFill>
        <p:spPr>
          <a:xfrm>
            <a:off x="-158932" y="0"/>
            <a:ext cx="6186957" cy="5899732"/>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8" name="Flowchart: Connector 7">
            <a:extLst>
              <a:ext uri="{FF2B5EF4-FFF2-40B4-BE49-F238E27FC236}">
                <a16:creationId xmlns:a16="http://schemas.microsoft.com/office/drawing/2014/main" id="{D8378728-2AAB-0451-1786-834EB98C6023}"/>
              </a:ext>
            </a:extLst>
          </p:cNvPr>
          <p:cNvSpPr/>
          <p:nvPr/>
        </p:nvSpPr>
        <p:spPr>
          <a:xfrm>
            <a:off x="4067443" y="3634154"/>
            <a:ext cx="2495780" cy="252599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BB06D38-031D-4651-6A7A-10DA38A594F5}"/>
              </a:ext>
            </a:extLst>
          </p:cNvPr>
          <p:cNvSpPr/>
          <p:nvPr/>
        </p:nvSpPr>
        <p:spPr>
          <a:xfrm>
            <a:off x="3399693" y="5402800"/>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7669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5F981-F4CB-4007-B9A3-15A5683A5120}"/>
              </a:ext>
            </a:extLst>
          </p:cNvPr>
          <p:cNvSpPr txBox="1"/>
          <p:nvPr/>
        </p:nvSpPr>
        <p:spPr>
          <a:xfrm>
            <a:off x="2765455" y="1186895"/>
            <a:ext cx="6187632" cy="4524315"/>
          </a:xfrm>
          <a:prstGeom prst="rect">
            <a:avLst/>
          </a:prstGeom>
          <a:noFill/>
        </p:spPr>
        <p:txBody>
          <a:bodyPr wrap="square" rtlCol="0">
            <a:spAutoFit/>
          </a:bodyPr>
          <a:lstStyle/>
          <a:p>
            <a:pPr algn="ctr"/>
            <a:r>
              <a:rPr lang="en-US" sz="9600" dirty="0">
                <a:solidFill>
                  <a:schemeClr val="bg1"/>
                </a:solidFill>
                <a:latin typeface="Onyx" panose="04050602080702020203" pitchFamily="82" charset="0"/>
              </a:rPr>
              <a:t>HOW TO SPOT A REIMBURSABLE MEAL</a:t>
            </a:r>
          </a:p>
        </p:txBody>
      </p:sp>
    </p:spTree>
    <p:extLst>
      <p:ext uri="{BB962C8B-B14F-4D97-AF65-F5344CB8AC3E}">
        <p14:creationId xmlns:p14="http://schemas.microsoft.com/office/powerpoint/2010/main" val="16255405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1000"/>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86" name="TextBox 85"/>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6" name="Group 5"/>
          <p:cNvGrpSpPr/>
          <p:nvPr/>
        </p:nvGrpSpPr>
        <p:grpSpPr>
          <a:xfrm>
            <a:off x="1528909" y="5664802"/>
            <a:ext cx="4927296" cy="758195"/>
            <a:chOff x="0" y="5573013"/>
            <a:chExt cx="4927296" cy="758195"/>
          </a:xfrm>
        </p:grpSpPr>
        <p:sp>
          <p:nvSpPr>
            <p:cNvPr id="3" name="Rectangle 2"/>
            <p:cNvSpPr/>
            <p:nvPr/>
          </p:nvSpPr>
          <p:spPr>
            <a:xfrm>
              <a:off x="0" y="5573013"/>
              <a:ext cx="4927296" cy="758195"/>
            </a:xfrm>
            <a:prstGeom prst="rect">
              <a:avLst/>
            </a:prstGeom>
            <a:solidFill>
              <a:srgbClr val="7F0000"/>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Box 1"/>
            <p:cNvSpPr txBox="1"/>
            <p:nvPr/>
          </p:nvSpPr>
          <p:spPr>
            <a:xfrm>
              <a:off x="237544" y="5684915"/>
              <a:ext cx="4560204"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Is this a reimbursable meal?</a:t>
              </a:r>
            </a:p>
          </p:txBody>
        </p:sp>
      </p:grpSp>
      <p:grpSp>
        <p:nvGrpSpPr>
          <p:cNvPr id="5" name="Group 4"/>
          <p:cNvGrpSpPr/>
          <p:nvPr/>
        </p:nvGrpSpPr>
        <p:grpSpPr>
          <a:xfrm>
            <a:off x="359340" y="210323"/>
            <a:ext cx="4291450" cy="523220"/>
            <a:chOff x="-648866" y="757510"/>
            <a:chExt cx="4291450" cy="523220"/>
          </a:xfrm>
        </p:grpSpPr>
        <p:sp>
          <p:nvSpPr>
            <p:cNvPr id="84" name="Rectangle 83"/>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85" name="TextBox 84"/>
            <p:cNvSpPr txBox="1"/>
            <p:nvPr/>
          </p:nvSpPr>
          <p:spPr>
            <a:xfrm>
              <a:off x="-249875" y="757510"/>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1048" name="Picture 24" descr="Schools &amp; Foodservice - Fresh Innov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46731">
            <a:off x="1873385" y="1350595"/>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83263" y="826330"/>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81493" y="753139"/>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24162" y="663789"/>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Green tick checkmark icon Royalty Free Vector Image"/>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5797483" y="3391826"/>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27922D6E-7A6D-85A6-D8E9-07B4B3EDAE90}"/>
              </a:ext>
            </a:extLst>
          </p:cNvPr>
          <p:cNvGrpSpPr/>
          <p:nvPr/>
        </p:nvGrpSpPr>
        <p:grpSpPr>
          <a:xfrm>
            <a:off x="7391148" y="4204249"/>
            <a:ext cx="1569368" cy="2538912"/>
            <a:chOff x="7391148" y="4204249"/>
            <a:chExt cx="1569368" cy="2538912"/>
          </a:xfrm>
        </p:grpSpPr>
        <p:grpSp>
          <p:nvGrpSpPr>
            <p:cNvPr id="35" name="Group 34">
              <a:extLst>
                <a:ext uri="{FF2B5EF4-FFF2-40B4-BE49-F238E27FC236}">
                  <a16:creationId xmlns:a16="http://schemas.microsoft.com/office/drawing/2014/main" id="{4D1F8B9E-48E9-41EF-89B1-5FC734D0A6F5}"/>
                </a:ext>
              </a:extLst>
            </p:cNvPr>
            <p:cNvGrpSpPr/>
            <p:nvPr/>
          </p:nvGrpSpPr>
          <p:grpSpPr>
            <a:xfrm>
              <a:off x="7391148" y="4204249"/>
              <a:ext cx="1569368" cy="2538912"/>
              <a:chOff x="3627610" y="3924577"/>
              <a:chExt cx="1475648" cy="2073568"/>
            </a:xfrm>
          </p:grpSpPr>
          <p:grpSp>
            <p:nvGrpSpPr>
              <p:cNvPr id="36" name="Group 35">
                <a:extLst>
                  <a:ext uri="{FF2B5EF4-FFF2-40B4-BE49-F238E27FC236}">
                    <a16:creationId xmlns:a16="http://schemas.microsoft.com/office/drawing/2014/main" id="{A59CBC3F-7BE6-484D-86DE-2502999682E9}"/>
                  </a:ext>
                </a:extLst>
              </p:cNvPr>
              <p:cNvGrpSpPr/>
              <p:nvPr/>
            </p:nvGrpSpPr>
            <p:grpSpPr>
              <a:xfrm>
                <a:off x="3966959" y="5234079"/>
                <a:ext cx="861710" cy="444635"/>
                <a:chOff x="6783868" y="4995224"/>
                <a:chExt cx="861710" cy="444635"/>
              </a:xfrm>
              <a:solidFill>
                <a:srgbClr val="97663B"/>
              </a:solidFill>
            </p:grpSpPr>
            <p:sp>
              <p:nvSpPr>
                <p:cNvPr id="80" name="Freeform: Shape 121">
                  <a:extLst>
                    <a:ext uri="{FF2B5EF4-FFF2-40B4-BE49-F238E27FC236}">
                      <a16:creationId xmlns:a16="http://schemas.microsoft.com/office/drawing/2014/main" id="{C4965F05-89D1-4D2E-8A2D-6A1AA1B46086}"/>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81" name="Freeform: Shape 122">
                  <a:extLst>
                    <a:ext uri="{FF2B5EF4-FFF2-40B4-BE49-F238E27FC236}">
                      <a16:creationId xmlns:a16="http://schemas.microsoft.com/office/drawing/2014/main" id="{EF9385A7-23F3-47A7-AA9A-C7065DBCF0F6}"/>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37" name="Group 36">
                <a:extLst>
                  <a:ext uri="{FF2B5EF4-FFF2-40B4-BE49-F238E27FC236}">
                    <a16:creationId xmlns:a16="http://schemas.microsoft.com/office/drawing/2014/main" id="{DD6BD54E-4AFE-4C87-BDE4-A8EB4EDE7107}"/>
                  </a:ext>
                </a:extLst>
              </p:cNvPr>
              <p:cNvGrpSpPr/>
              <p:nvPr/>
            </p:nvGrpSpPr>
            <p:grpSpPr>
              <a:xfrm>
                <a:off x="4116588" y="5716829"/>
                <a:ext cx="570707" cy="281316"/>
                <a:chOff x="8321137" y="5334839"/>
                <a:chExt cx="570707" cy="281316"/>
              </a:xfrm>
            </p:grpSpPr>
            <p:sp>
              <p:nvSpPr>
                <p:cNvPr id="76" name="Rectangle 19">
                  <a:extLst>
                    <a:ext uri="{FF2B5EF4-FFF2-40B4-BE49-F238E27FC236}">
                      <a16:creationId xmlns:a16="http://schemas.microsoft.com/office/drawing/2014/main" id="{86A09A6F-0E27-4F33-AB3F-E1D7037DCDE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7" name="Rectangle 19">
                  <a:extLst>
                    <a:ext uri="{FF2B5EF4-FFF2-40B4-BE49-F238E27FC236}">
                      <a16:creationId xmlns:a16="http://schemas.microsoft.com/office/drawing/2014/main" id="{27EB3F59-F26D-442E-B593-F5B0AEEEF695}"/>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8" name="Rectangle 19">
                  <a:extLst>
                    <a:ext uri="{FF2B5EF4-FFF2-40B4-BE49-F238E27FC236}">
                      <a16:creationId xmlns:a16="http://schemas.microsoft.com/office/drawing/2014/main" id="{86DB1B89-98F8-4B8A-BC17-A3145F555547}"/>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9" name="Rectangle 19">
                  <a:extLst>
                    <a:ext uri="{FF2B5EF4-FFF2-40B4-BE49-F238E27FC236}">
                      <a16:creationId xmlns:a16="http://schemas.microsoft.com/office/drawing/2014/main" id="{F52BA168-94DA-4B31-ACA5-6F3F1FE7BF21}"/>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38" name="Rectangle 44">
                <a:extLst>
                  <a:ext uri="{FF2B5EF4-FFF2-40B4-BE49-F238E27FC236}">
                    <a16:creationId xmlns:a16="http://schemas.microsoft.com/office/drawing/2014/main" id="{943C08A8-83EB-43B4-9CD8-72EFCB1953D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39" name="Group 38">
                <a:extLst>
                  <a:ext uri="{FF2B5EF4-FFF2-40B4-BE49-F238E27FC236}">
                    <a16:creationId xmlns:a16="http://schemas.microsoft.com/office/drawing/2014/main" id="{22E482A1-CC8F-4ABA-BD37-D39DFD3F0DEB}"/>
                  </a:ext>
                </a:extLst>
              </p:cNvPr>
              <p:cNvGrpSpPr/>
              <p:nvPr/>
            </p:nvGrpSpPr>
            <p:grpSpPr>
              <a:xfrm>
                <a:off x="4061105" y="5032138"/>
                <a:ext cx="709613" cy="522520"/>
                <a:chOff x="1916909" y="3505263"/>
                <a:chExt cx="709613" cy="522520"/>
              </a:xfrm>
            </p:grpSpPr>
            <p:sp>
              <p:nvSpPr>
                <p:cNvPr id="71" name="Rectangle: Rounded Corners 20">
                  <a:extLst>
                    <a:ext uri="{FF2B5EF4-FFF2-40B4-BE49-F238E27FC236}">
                      <a16:creationId xmlns:a16="http://schemas.microsoft.com/office/drawing/2014/main" id="{AD4C30F7-BE17-48B4-BE94-763ED8C83E85}"/>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2" name="Freeform: Shape 113">
                  <a:extLst>
                    <a:ext uri="{FF2B5EF4-FFF2-40B4-BE49-F238E27FC236}">
                      <a16:creationId xmlns:a16="http://schemas.microsoft.com/office/drawing/2014/main" id="{7FE25528-BD04-4485-843A-D58C735BFE8F}"/>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3" name="Rectangle: Rounded Corners 2">
                  <a:extLst>
                    <a:ext uri="{FF2B5EF4-FFF2-40B4-BE49-F238E27FC236}">
                      <a16:creationId xmlns:a16="http://schemas.microsoft.com/office/drawing/2014/main" id="{D20CA8A4-6EA3-4D78-BF56-ED5EED773394}"/>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74" name="Freeform: Shape 115">
                  <a:extLst>
                    <a:ext uri="{FF2B5EF4-FFF2-40B4-BE49-F238E27FC236}">
                      <a16:creationId xmlns:a16="http://schemas.microsoft.com/office/drawing/2014/main" id="{62CE619D-438E-4048-9B1E-A57525DAB5BF}"/>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5" name="Freeform: Shape 116">
                  <a:extLst>
                    <a:ext uri="{FF2B5EF4-FFF2-40B4-BE49-F238E27FC236}">
                      <a16:creationId xmlns:a16="http://schemas.microsoft.com/office/drawing/2014/main" id="{446BE4E6-347C-4C69-B1F7-74FCAB8A2DA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40" name="Group 39">
                <a:extLst>
                  <a:ext uri="{FF2B5EF4-FFF2-40B4-BE49-F238E27FC236}">
                    <a16:creationId xmlns:a16="http://schemas.microsoft.com/office/drawing/2014/main" id="{5F41D6DD-2D2C-453A-9AFE-D120E9791FAC}"/>
                  </a:ext>
                </a:extLst>
              </p:cNvPr>
              <p:cNvGrpSpPr/>
              <p:nvPr/>
            </p:nvGrpSpPr>
            <p:grpSpPr>
              <a:xfrm>
                <a:off x="3821709" y="4226792"/>
                <a:ext cx="1167175" cy="851629"/>
                <a:chOff x="7389463" y="2893265"/>
                <a:chExt cx="1167175" cy="851629"/>
              </a:xfrm>
            </p:grpSpPr>
            <p:sp>
              <p:nvSpPr>
                <p:cNvPr id="68" name="Oval 36">
                  <a:extLst>
                    <a:ext uri="{FF2B5EF4-FFF2-40B4-BE49-F238E27FC236}">
                      <a16:creationId xmlns:a16="http://schemas.microsoft.com/office/drawing/2014/main" id="{45133FA2-1D5E-4BD6-A823-4CB981F3C154}"/>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9" name="Oval 36">
                  <a:extLst>
                    <a:ext uri="{FF2B5EF4-FFF2-40B4-BE49-F238E27FC236}">
                      <a16:creationId xmlns:a16="http://schemas.microsoft.com/office/drawing/2014/main" id="{4D5188CF-E9E5-4B9D-916C-FDC0E731736D}"/>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0" name="Oval 33">
                  <a:extLst>
                    <a:ext uri="{FF2B5EF4-FFF2-40B4-BE49-F238E27FC236}">
                      <a16:creationId xmlns:a16="http://schemas.microsoft.com/office/drawing/2014/main" id="{3DB08481-29AA-432E-8EC3-6D7338A591A6}"/>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67" name="Moon 66">
                <a:extLst>
                  <a:ext uri="{FF2B5EF4-FFF2-40B4-BE49-F238E27FC236}">
                    <a16:creationId xmlns:a16="http://schemas.microsoft.com/office/drawing/2014/main" id="{4FAD28D0-C681-4EBA-B398-B69E0D3D9A6B}"/>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42" name="Group 41">
                <a:extLst>
                  <a:ext uri="{FF2B5EF4-FFF2-40B4-BE49-F238E27FC236}">
                    <a16:creationId xmlns:a16="http://schemas.microsoft.com/office/drawing/2014/main" id="{D2E973D1-9F20-44CA-867F-B0ADE8AF04D5}"/>
                  </a:ext>
                </a:extLst>
              </p:cNvPr>
              <p:cNvGrpSpPr/>
              <p:nvPr/>
            </p:nvGrpSpPr>
            <p:grpSpPr>
              <a:xfrm>
                <a:off x="3627610" y="3924577"/>
                <a:ext cx="1475648" cy="762929"/>
                <a:chOff x="2879441" y="2846400"/>
                <a:chExt cx="1263913" cy="567773"/>
              </a:xfrm>
            </p:grpSpPr>
            <p:grpSp>
              <p:nvGrpSpPr>
                <p:cNvPr id="59" name="Group 58">
                  <a:extLst>
                    <a:ext uri="{FF2B5EF4-FFF2-40B4-BE49-F238E27FC236}">
                      <a16:creationId xmlns:a16="http://schemas.microsoft.com/office/drawing/2014/main" id="{E5398523-5618-4F4C-974D-7CBAE61DCB71}"/>
                    </a:ext>
                  </a:extLst>
                </p:cNvPr>
                <p:cNvGrpSpPr/>
                <p:nvPr/>
              </p:nvGrpSpPr>
              <p:grpSpPr>
                <a:xfrm>
                  <a:off x="2879441" y="2883574"/>
                  <a:ext cx="311272" cy="311760"/>
                  <a:chOff x="2543848" y="3369652"/>
                  <a:chExt cx="311272" cy="311760"/>
                </a:xfrm>
              </p:grpSpPr>
              <p:sp>
                <p:nvSpPr>
                  <p:cNvPr id="64" name="Cloud 63">
                    <a:extLst>
                      <a:ext uri="{FF2B5EF4-FFF2-40B4-BE49-F238E27FC236}">
                        <a16:creationId xmlns:a16="http://schemas.microsoft.com/office/drawing/2014/main" id="{50654602-28D3-4A7B-A819-51E4A8D8C28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5" name="Freeform: Shape 106">
                    <a:extLst>
                      <a:ext uri="{FF2B5EF4-FFF2-40B4-BE49-F238E27FC236}">
                        <a16:creationId xmlns:a16="http://schemas.microsoft.com/office/drawing/2014/main" id="{BC880496-0F91-4F15-9234-35F2A2894A5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60" name="Group 59">
                  <a:extLst>
                    <a:ext uri="{FF2B5EF4-FFF2-40B4-BE49-F238E27FC236}">
                      <a16:creationId xmlns:a16="http://schemas.microsoft.com/office/drawing/2014/main" id="{10947F6A-28F9-41DF-9F0D-BA6423637027}"/>
                    </a:ext>
                  </a:extLst>
                </p:cNvPr>
                <p:cNvGrpSpPr/>
                <p:nvPr/>
              </p:nvGrpSpPr>
              <p:grpSpPr>
                <a:xfrm flipH="1">
                  <a:off x="3832082" y="2846400"/>
                  <a:ext cx="311272" cy="311760"/>
                  <a:chOff x="2543848" y="3369652"/>
                  <a:chExt cx="311272" cy="311760"/>
                </a:xfrm>
              </p:grpSpPr>
              <p:sp>
                <p:nvSpPr>
                  <p:cNvPr id="62" name="Cloud 61">
                    <a:extLst>
                      <a:ext uri="{FF2B5EF4-FFF2-40B4-BE49-F238E27FC236}">
                        <a16:creationId xmlns:a16="http://schemas.microsoft.com/office/drawing/2014/main" id="{29A624B9-975F-4BF2-A8CF-FC9DF916067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3" name="Freeform: Shape 104">
                    <a:extLst>
                      <a:ext uri="{FF2B5EF4-FFF2-40B4-BE49-F238E27FC236}">
                        <a16:creationId xmlns:a16="http://schemas.microsoft.com/office/drawing/2014/main" id="{B2148506-F42F-4C72-8265-30C72EF1C9C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61" name="Freeform: Shape 102">
                  <a:extLst>
                    <a:ext uri="{FF2B5EF4-FFF2-40B4-BE49-F238E27FC236}">
                      <a16:creationId xmlns:a16="http://schemas.microsoft.com/office/drawing/2014/main" id="{83179397-A96B-44DD-A12B-C94095EB234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45" name="Picture 44">
                <a:extLst>
                  <a:ext uri="{FF2B5EF4-FFF2-40B4-BE49-F238E27FC236}">
                    <a16:creationId xmlns:a16="http://schemas.microsoft.com/office/drawing/2014/main" id="{E6FD04A1-4EA9-47C1-B86C-EC118A50DFED}"/>
                  </a:ext>
                </a:extLst>
              </p:cNvPr>
              <p:cNvPicPr>
                <a:picLocks noChangeAspect="1"/>
              </p:cNvPicPr>
              <p:nvPr/>
            </p:nvPicPr>
            <p:blipFill>
              <a:blip r:embed="rId14"/>
              <a:stretch>
                <a:fillRect/>
              </a:stretch>
            </p:blipFill>
            <p:spPr>
              <a:xfrm rot="20463960">
                <a:off x="4182422" y="4472337"/>
                <a:ext cx="77928" cy="47623"/>
              </a:xfrm>
              <a:prstGeom prst="rect">
                <a:avLst/>
              </a:prstGeom>
            </p:spPr>
          </p:pic>
          <p:pic>
            <p:nvPicPr>
              <p:cNvPr id="46" name="Picture 45">
                <a:extLst>
                  <a:ext uri="{FF2B5EF4-FFF2-40B4-BE49-F238E27FC236}">
                    <a16:creationId xmlns:a16="http://schemas.microsoft.com/office/drawing/2014/main" id="{6A4CE330-9BFA-4FFD-B961-8B4695FEBAFA}"/>
                  </a:ext>
                </a:extLst>
              </p:cNvPr>
              <p:cNvPicPr>
                <a:picLocks noChangeAspect="1"/>
              </p:cNvPicPr>
              <p:nvPr/>
            </p:nvPicPr>
            <p:blipFill>
              <a:blip r:embed="rId14"/>
              <a:stretch>
                <a:fillRect/>
              </a:stretch>
            </p:blipFill>
            <p:spPr>
              <a:xfrm rot="1136040" flipH="1">
                <a:off x="4611526" y="4472336"/>
                <a:ext cx="77928" cy="47623"/>
              </a:xfrm>
              <a:prstGeom prst="rect">
                <a:avLst/>
              </a:prstGeom>
            </p:spPr>
          </p:pic>
        </p:grpSp>
        <p:pic>
          <p:nvPicPr>
            <p:cNvPr id="7" name="Picture 4">
              <a:extLst>
                <a:ext uri="{FF2B5EF4-FFF2-40B4-BE49-F238E27FC236}">
                  <a16:creationId xmlns:a16="http://schemas.microsoft.com/office/drawing/2014/main" id="{F7C25253-AF80-EBC8-E719-EC95F7CF97E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97325C03-32F3-0FDC-261C-0559E1D3CD9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5223801D-C247-4932-1404-AF3BBE95311B}"/>
              </a:ext>
            </a:extLst>
          </p:cNvPr>
          <p:cNvGrpSpPr/>
          <p:nvPr/>
        </p:nvGrpSpPr>
        <p:grpSpPr>
          <a:xfrm>
            <a:off x="9184539" y="1481627"/>
            <a:ext cx="2644841" cy="5299550"/>
            <a:chOff x="9184539" y="1481627"/>
            <a:chExt cx="2644841" cy="5299550"/>
          </a:xfrm>
        </p:grpSpPr>
        <p:grpSp>
          <p:nvGrpSpPr>
            <p:cNvPr id="83" name="Group 82"/>
            <p:cNvGrpSpPr/>
            <p:nvPr/>
          </p:nvGrpSpPr>
          <p:grpSpPr>
            <a:xfrm>
              <a:off x="9184539" y="1481627"/>
              <a:ext cx="2644841" cy="5299550"/>
              <a:chOff x="5961537" y="900490"/>
              <a:chExt cx="2976826" cy="5299550"/>
            </a:xfrm>
          </p:grpSpPr>
          <p:pic>
            <p:nvPicPr>
              <p:cNvPr id="33"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17"/>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81"/>
              <p:cNvGrpSpPr/>
              <p:nvPr/>
            </p:nvGrpSpPr>
            <p:grpSpPr>
              <a:xfrm>
                <a:off x="5961537" y="4004344"/>
                <a:ext cx="2976826" cy="2195696"/>
                <a:chOff x="5922695" y="4045913"/>
                <a:chExt cx="2976826" cy="2195696"/>
              </a:xfrm>
            </p:grpSpPr>
            <p:sp>
              <p:nvSpPr>
                <p:cNvPr id="29" name="Oval 28"/>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922699" y="4179731"/>
                  <a:ext cx="2976822" cy="1767174"/>
                  <a:chOff x="5031694" y="3826276"/>
                  <a:chExt cx="2976822" cy="1589103"/>
                </a:xfrm>
              </p:grpSpPr>
              <p:pic>
                <p:nvPicPr>
                  <p:cNvPr id="1036" name="Picture 12" descr="Black Sunburst Background Retro Background With Starburst And Ray Blackgray  Beam After Burst Abstract Vintage Texture With White Rays Of Sun Pattern Of  Pinwheel And Stripes Solar Glow Vector Stock Illustration -"/>
                  <p:cNvPicPr>
                    <a:picLocks noChangeAspect="1" noChangeArrowheads="1"/>
                  </p:cNvPicPr>
                  <p:nvPr/>
                </p:nvPicPr>
                <p:blipFill rotWithShape="1">
                  <a:blip r:embed="rId18">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t Supper Meals"/>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9" name="Group 8">
              <a:extLst>
                <a:ext uri="{FF2B5EF4-FFF2-40B4-BE49-F238E27FC236}">
                  <a16:creationId xmlns:a16="http://schemas.microsoft.com/office/drawing/2014/main" id="{5DA35923-2146-A509-E83D-DA740EAAB352}"/>
                </a:ext>
              </a:extLst>
            </p:cNvPr>
            <p:cNvGrpSpPr/>
            <p:nvPr/>
          </p:nvGrpSpPr>
          <p:grpSpPr>
            <a:xfrm>
              <a:off x="10281515" y="3662690"/>
              <a:ext cx="451027" cy="119011"/>
              <a:chOff x="1488734" y="3393104"/>
              <a:chExt cx="566777" cy="147362"/>
            </a:xfrm>
          </p:grpSpPr>
          <p:sp>
            <p:nvSpPr>
              <p:cNvPr id="10" name="Rectangle 9">
                <a:extLst>
                  <a:ext uri="{FF2B5EF4-FFF2-40B4-BE49-F238E27FC236}">
                    <a16:creationId xmlns:a16="http://schemas.microsoft.com/office/drawing/2014/main" id="{2E96102F-1710-CD5F-BC99-C7E6068DDDD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orange logo&#10;&#10;Description automatically generated">
                <a:extLst>
                  <a:ext uri="{FF2B5EF4-FFF2-40B4-BE49-F238E27FC236}">
                    <a16:creationId xmlns:a16="http://schemas.microsoft.com/office/drawing/2014/main" id="{A6D40AA5-E6C5-C598-51CF-6FFEE478542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custDataLst>
      <p:tags r:id="rId1"/>
    </p:custDataLst>
    <p:extLst>
      <p:ext uri="{BB962C8B-B14F-4D97-AF65-F5344CB8AC3E}">
        <p14:creationId xmlns:p14="http://schemas.microsoft.com/office/powerpoint/2010/main" val="8200248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1.38889E-6 -4.81481E-6 L -0.20243 0.38357 " pathEditMode="relative" rAng="0" ptsTypes="AA">
                                      <p:cBhvr>
                                        <p:cTn id="10" dur="1000" fill="hold"/>
                                        <p:tgtEl>
                                          <p:spTgt spid="1050"/>
                                        </p:tgtEl>
                                        <p:attrNameLst>
                                          <p:attrName>ppt_x</p:attrName>
                                          <p:attrName>ppt_y</p:attrName>
                                        </p:attrNameLst>
                                      </p:cBhvr>
                                      <p:rCtr x="-10122" y="19167"/>
                                    </p:animMotion>
                                  </p:childTnLst>
                                </p:cTn>
                              </p:par>
                              <p:par>
                                <p:cTn id="11" presetID="42" presetClass="path" presetSubtype="0" accel="50000" decel="50000" fill="hold" nodeType="withEffect">
                                  <p:stCondLst>
                                    <p:cond delay="0"/>
                                  </p:stCondLst>
                                  <p:childTnLst>
                                    <p:animMotion origin="layout" path="M -0.03255 0.01435 L -0.07369 0.36806 " pathEditMode="relative" rAng="0" ptsTypes="AA">
                                      <p:cBhvr>
                                        <p:cTn id="12" dur="1000" fill="hold"/>
                                        <p:tgtEl>
                                          <p:spTgt spid="1046"/>
                                        </p:tgtEl>
                                        <p:attrNameLst>
                                          <p:attrName>ppt_x</p:attrName>
                                          <p:attrName>ppt_y</p:attrName>
                                        </p:attrNameLst>
                                      </p:cBhvr>
                                      <p:rCtr x="-2057" y="17685"/>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out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90" name="Group 89"/>
          <p:cNvGrpSpPr/>
          <p:nvPr/>
        </p:nvGrpSpPr>
        <p:grpSpPr>
          <a:xfrm>
            <a:off x="567216" y="211151"/>
            <a:ext cx="4009368" cy="554195"/>
            <a:chOff x="-648866" y="726535"/>
            <a:chExt cx="4009368" cy="554195"/>
          </a:xfrm>
        </p:grpSpPr>
        <p:sp>
          <p:nvSpPr>
            <p:cNvPr id="91" name="Rectangle 90"/>
            <p:cNvSpPr/>
            <p:nvPr/>
          </p:nvSpPr>
          <p:spPr>
            <a:xfrm>
              <a:off x="-648866" y="757510"/>
              <a:ext cx="4009368"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92" name="TextBox 91"/>
            <p:cNvSpPr txBox="1"/>
            <p:nvPr/>
          </p:nvSpPr>
          <p:spPr>
            <a:xfrm>
              <a:off x="-545696" y="726535"/>
              <a:ext cx="3827642"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sp>
        <p:nvSpPr>
          <p:cNvPr id="93" name="TextBox 92"/>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94" name="TextBox 93"/>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pic>
        <p:nvPicPr>
          <p:cNvPr id="1048" name="Picture 24" descr="Schools &amp; Foodservice - Fresh Innov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46731">
            <a:off x="1868476" y="1347587"/>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78354" y="823322"/>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76584" y="750131"/>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11500" y="675444"/>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5998854" y="3566855"/>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1528909" y="5664802"/>
            <a:ext cx="5129198" cy="758195"/>
            <a:chOff x="0" y="5573013"/>
            <a:chExt cx="5129198"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6" name="TextBox 105"/>
            <p:cNvSpPr txBox="1"/>
            <p:nvPr/>
          </p:nvSpPr>
          <p:spPr>
            <a:xfrm>
              <a:off x="69085" y="5684915"/>
              <a:ext cx="5060113"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grpSp>
        <p:nvGrpSpPr>
          <p:cNvPr id="48" name="Group 47">
            <a:extLst>
              <a:ext uri="{FF2B5EF4-FFF2-40B4-BE49-F238E27FC236}">
                <a16:creationId xmlns:a16="http://schemas.microsoft.com/office/drawing/2014/main" id="{4EC05F2A-9599-EB80-080F-E9EDB58C08BA}"/>
              </a:ext>
            </a:extLst>
          </p:cNvPr>
          <p:cNvGrpSpPr/>
          <p:nvPr/>
        </p:nvGrpSpPr>
        <p:grpSpPr>
          <a:xfrm>
            <a:off x="7391148" y="4204249"/>
            <a:ext cx="1569368" cy="2538912"/>
            <a:chOff x="7391148" y="4204249"/>
            <a:chExt cx="1569368" cy="2538912"/>
          </a:xfrm>
        </p:grpSpPr>
        <p:grpSp>
          <p:nvGrpSpPr>
            <p:cNvPr id="49" name="Group 48">
              <a:extLst>
                <a:ext uri="{FF2B5EF4-FFF2-40B4-BE49-F238E27FC236}">
                  <a16:creationId xmlns:a16="http://schemas.microsoft.com/office/drawing/2014/main" id="{5489F99B-2198-5C59-6A44-BC14D92B2555}"/>
                </a:ext>
              </a:extLst>
            </p:cNvPr>
            <p:cNvGrpSpPr/>
            <p:nvPr/>
          </p:nvGrpSpPr>
          <p:grpSpPr>
            <a:xfrm>
              <a:off x="7391148" y="4204249"/>
              <a:ext cx="1569368" cy="2538912"/>
              <a:chOff x="3627610" y="3924577"/>
              <a:chExt cx="1475648" cy="2073568"/>
            </a:xfrm>
          </p:grpSpPr>
          <p:grpSp>
            <p:nvGrpSpPr>
              <p:cNvPr id="52" name="Group 51">
                <a:extLst>
                  <a:ext uri="{FF2B5EF4-FFF2-40B4-BE49-F238E27FC236}">
                    <a16:creationId xmlns:a16="http://schemas.microsoft.com/office/drawing/2014/main" id="{AF0C684D-84CF-070D-032A-B75C59B81254}"/>
                  </a:ext>
                </a:extLst>
              </p:cNvPr>
              <p:cNvGrpSpPr/>
              <p:nvPr/>
            </p:nvGrpSpPr>
            <p:grpSpPr>
              <a:xfrm>
                <a:off x="3966959" y="5234079"/>
                <a:ext cx="861710" cy="444635"/>
                <a:chOff x="6783868" y="4995224"/>
                <a:chExt cx="861710" cy="444635"/>
              </a:xfrm>
              <a:solidFill>
                <a:srgbClr val="97663B"/>
              </a:solidFill>
            </p:grpSpPr>
            <p:sp>
              <p:nvSpPr>
                <p:cNvPr id="121" name="Freeform: Shape 121">
                  <a:extLst>
                    <a:ext uri="{FF2B5EF4-FFF2-40B4-BE49-F238E27FC236}">
                      <a16:creationId xmlns:a16="http://schemas.microsoft.com/office/drawing/2014/main" id="{F3D6AA00-920C-F61C-DE0D-1458FBEC9004}"/>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2" name="Freeform: Shape 122">
                  <a:extLst>
                    <a:ext uri="{FF2B5EF4-FFF2-40B4-BE49-F238E27FC236}">
                      <a16:creationId xmlns:a16="http://schemas.microsoft.com/office/drawing/2014/main" id="{FC7E69E0-6C23-4BDB-71A3-9E796CB8EB38}"/>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53" name="Group 52">
                <a:extLst>
                  <a:ext uri="{FF2B5EF4-FFF2-40B4-BE49-F238E27FC236}">
                    <a16:creationId xmlns:a16="http://schemas.microsoft.com/office/drawing/2014/main" id="{985DD07C-48B3-8476-1392-963BEEF3D57A}"/>
                  </a:ext>
                </a:extLst>
              </p:cNvPr>
              <p:cNvGrpSpPr/>
              <p:nvPr/>
            </p:nvGrpSpPr>
            <p:grpSpPr>
              <a:xfrm>
                <a:off x="4116588" y="5716829"/>
                <a:ext cx="570707" cy="281316"/>
                <a:chOff x="8321137" y="5334839"/>
                <a:chExt cx="570707" cy="281316"/>
              </a:xfrm>
            </p:grpSpPr>
            <p:sp>
              <p:nvSpPr>
                <p:cNvPr id="117" name="Rectangle 19">
                  <a:extLst>
                    <a:ext uri="{FF2B5EF4-FFF2-40B4-BE49-F238E27FC236}">
                      <a16:creationId xmlns:a16="http://schemas.microsoft.com/office/drawing/2014/main" id="{E055724B-B3E4-2F4A-1F55-BCC69A0C232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8" name="Rectangle 19">
                  <a:extLst>
                    <a:ext uri="{FF2B5EF4-FFF2-40B4-BE49-F238E27FC236}">
                      <a16:creationId xmlns:a16="http://schemas.microsoft.com/office/drawing/2014/main" id="{8E5F5E8C-BAAE-A85F-B773-FEC818F5EFB3}"/>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9" name="Rectangle 19">
                  <a:extLst>
                    <a:ext uri="{FF2B5EF4-FFF2-40B4-BE49-F238E27FC236}">
                      <a16:creationId xmlns:a16="http://schemas.microsoft.com/office/drawing/2014/main" id="{4B4E8D23-8CF7-CFAC-D3E6-E329E65B867C}"/>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0" name="Rectangle 19">
                  <a:extLst>
                    <a:ext uri="{FF2B5EF4-FFF2-40B4-BE49-F238E27FC236}">
                      <a16:creationId xmlns:a16="http://schemas.microsoft.com/office/drawing/2014/main" id="{922F84CA-A120-A6D9-BCBB-3DBD6E966EF5}"/>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54" name="Rectangle 44">
                <a:extLst>
                  <a:ext uri="{FF2B5EF4-FFF2-40B4-BE49-F238E27FC236}">
                    <a16:creationId xmlns:a16="http://schemas.microsoft.com/office/drawing/2014/main" id="{18E50466-0B45-2C3A-E4DC-C030CCC622F2}"/>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55" name="Group 54">
                <a:extLst>
                  <a:ext uri="{FF2B5EF4-FFF2-40B4-BE49-F238E27FC236}">
                    <a16:creationId xmlns:a16="http://schemas.microsoft.com/office/drawing/2014/main" id="{B1BA0A8C-60AA-23F1-DD79-ADF30BADFACE}"/>
                  </a:ext>
                </a:extLst>
              </p:cNvPr>
              <p:cNvGrpSpPr/>
              <p:nvPr/>
            </p:nvGrpSpPr>
            <p:grpSpPr>
              <a:xfrm>
                <a:off x="4061105" y="5032138"/>
                <a:ext cx="709613" cy="522520"/>
                <a:chOff x="1916909" y="3505263"/>
                <a:chExt cx="709613" cy="522520"/>
              </a:xfrm>
            </p:grpSpPr>
            <p:sp>
              <p:nvSpPr>
                <p:cNvPr id="112" name="Rectangle: Rounded Corners 20">
                  <a:extLst>
                    <a:ext uri="{FF2B5EF4-FFF2-40B4-BE49-F238E27FC236}">
                      <a16:creationId xmlns:a16="http://schemas.microsoft.com/office/drawing/2014/main" id="{486A74D8-4AB5-11AF-DFAD-CF477520A5EE}"/>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3" name="Freeform: Shape 113">
                  <a:extLst>
                    <a:ext uri="{FF2B5EF4-FFF2-40B4-BE49-F238E27FC236}">
                      <a16:creationId xmlns:a16="http://schemas.microsoft.com/office/drawing/2014/main" id="{B3B295F6-B867-D9B0-8DA3-4258142E1739}"/>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4" name="Rectangle: Rounded Corners 2">
                  <a:extLst>
                    <a:ext uri="{FF2B5EF4-FFF2-40B4-BE49-F238E27FC236}">
                      <a16:creationId xmlns:a16="http://schemas.microsoft.com/office/drawing/2014/main" id="{9C5FAC7C-6459-A201-22A5-0D8002BAD032}"/>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15" name="Freeform: Shape 115">
                  <a:extLst>
                    <a:ext uri="{FF2B5EF4-FFF2-40B4-BE49-F238E27FC236}">
                      <a16:creationId xmlns:a16="http://schemas.microsoft.com/office/drawing/2014/main" id="{82AEE320-FAF5-2EC3-3B07-27F911DED9FD}"/>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6" name="Freeform: Shape 116">
                  <a:extLst>
                    <a:ext uri="{FF2B5EF4-FFF2-40B4-BE49-F238E27FC236}">
                      <a16:creationId xmlns:a16="http://schemas.microsoft.com/office/drawing/2014/main" id="{80AC13FF-BFDD-6C96-4C1C-773D6E8AD3C9}"/>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56" name="Group 55">
                <a:extLst>
                  <a:ext uri="{FF2B5EF4-FFF2-40B4-BE49-F238E27FC236}">
                    <a16:creationId xmlns:a16="http://schemas.microsoft.com/office/drawing/2014/main" id="{239D57BE-C0F1-9EDC-45AC-571A04B1947C}"/>
                  </a:ext>
                </a:extLst>
              </p:cNvPr>
              <p:cNvGrpSpPr/>
              <p:nvPr/>
            </p:nvGrpSpPr>
            <p:grpSpPr>
              <a:xfrm>
                <a:off x="3821709" y="4226792"/>
                <a:ext cx="1167175" cy="851629"/>
                <a:chOff x="7389463" y="2893265"/>
                <a:chExt cx="1167175" cy="851629"/>
              </a:xfrm>
            </p:grpSpPr>
            <p:sp>
              <p:nvSpPr>
                <p:cNvPr id="109" name="Oval 36">
                  <a:extLst>
                    <a:ext uri="{FF2B5EF4-FFF2-40B4-BE49-F238E27FC236}">
                      <a16:creationId xmlns:a16="http://schemas.microsoft.com/office/drawing/2014/main" id="{F04D430C-44A7-295B-A591-845DE5D1AA9D}"/>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0" name="Oval 36">
                  <a:extLst>
                    <a:ext uri="{FF2B5EF4-FFF2-40B4-BE49-F238E27FC236}">
                      <a16:creationId xmlns:a16="http://schemas.microsoft.com/office/drawing/2014/main" id="{236A4B82-86B9-522D-7110-57165D7B9E7E}"/>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1" name="Oval 33">
                  <a:extLst>
                    <a:ext uri="{FF2B5EF4-FFF2-40B4-BE49-F238E27FC236}">
                      <a16:creationId xmlns:a16="http://schemas.microsoft.com/office/drawing/2014/main" id="{2A565201-2ED3-6AD5-7FAC-088966E301AD}"/>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57" name="Moon 56">
                <a:extLst>
                  <a:ext uri="{FF2B5EF4-FFF2-40B4-BE49-F238E27FC236}">
                    <a16:creationId xmlns:a16="http://schemas.microsoft.com/office/drawing/2014/main" id="{89F982FE-5D44-1D4B-47E0-92197D8F77E2}"/>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66" name="Group 65">
                <a:extLst>
                  <a:ext uri="{FF2B5EF4-FFF2-40B4-BE49-F238E27FC236}">
                    <a16:creationId xmlns:a16="http://schemas.microsoft.com/office/drawing/2014/main" id="{07B03ECC-7E01-FABF-33C9-A8EFE1483479}"/>
                  </a:ext>
                </a:extLst>
              </p:cNvPr>
              <p:cNvGrpSpPr/>
              <p:nvPr/>
            </p:nvGrpSpPr>
            <p:grpSpPr>
              <a:xfrm>
                <a:off x="3627610" y="3924577"/>
                <a:ext cx="1475648" cy="762929"/>
                <a:chOff x="2879441" y="2846400"/>
                <a:chExt cx="1263913" cy="567773"/>
              </a:xfrm>
            </p:grpSpPr>
            <p:grpSp>
              <p:nvGrpSpPr>
                <p:cNvPr id="84" name="Group 83">
                  <a:extLst>
                    <a:ext uri="{FF2B5EF4-FFF2-40B4-BE49-F238E27FC236}">
                      <a16:creationId xmlns:a16="http://schemas.microsoft.com/office/drawing/2014/main" id="{B0FF858F-6EFF-6603-FA0A-092D0DC1D0AA}"/>
                    </a:ext>
                  </a:extLst>
                </p:cNvPr>
                <p:cNvGrpSpPr/>
                <p:nvPr/>
              </p:nvGrpSpPr>
              <p:grpSpPr>
                <a:xfrm>
                  <a:off x="2879441" y="2883574"/>
                  <a:ext cx="311272" cy="311760"/>
                  <a:chOff x="2543848" y="3369652"/>
                  <a:chExt cx="311272" cy="311760"/>
                </a:xfrm>
              </p:grpSpPr>
              <p:sp>
                <p:nvSpPr>
                  <p:cNvPr id="107" name="Cloud 106">
                    <a:extLst>
                      <a:ext uri="{FF2B5EF4-FFF2-40B4-BE49-F238E27FC236}">
                        <a16:creationId xmlns:a16="http://schemas.microsoft.com/office/drawing/2014/main" id="{0418291B-52E8-D22F-B041-DB7F8B71BE42}"/>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08" name="Freeform: Shape 106">
                    <a:extLst>
                      <a:ext uri="{FF2B5EF4-FFF2-40B4-BE49-F238E27FC236}">
                        <a16:creationId xmlns:a16="http://schemas.microsoft.com/office/drawing/2014/main" id="{B9FF34C8-E380-095B-B7F1-21FFF3F2C6A0}"/>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5" name="Group 84">
                  <a:extLst>
                    <a:ext uri="{FF2B5EF4-FFF2-40B4-BE49-F238E27FC236}">
                      <a16:creationId xmlns:a16="http://schemas.microsoft.com/office/drawing/2014/main" id="{EA96873F-AD3E-A47A-DBA2-C59846B7BFE5}"/>
                    </a:ext>
                  </a:extLst>
                </p:cNvPr>
                <p:cNvGrpSpPr/>
                <p:nvPr/>
              </p:nvGrpSpPr>
              <p:grpSpPr>
                <a:xfrm flipH="1">
                  <a:off x="3832082" y="2846400"/>
                  <a:ext cx="311272" cy="311760"/>
                  <a:chOff x="2543848" y="3369652"/>
                  <a:chExt cx="311272" cy="311760"/>
                </a:xfrm>
              </p:grpSpPr>
              <p:sp>
                <p:nvSpPr>
                  <p:cNvPr id="88" name="Cloud 87">
                    <a:extLst>
                      <a:ext uri="{FF2B5EF4-FFF2-40B4-BE49-F238E27FC236}">
                        <a16:creationId xmlns:a16="http://schemas.microsoft.com/office/drawing/2014/main" id="{CF3BFA22-D7C6-8881-F9AC-C8D8BE7C8D06}"/>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89" name="Freeform: Shape 104">
                    <a:extLst>
                      <a:ext uri="{FF2B5EF4-FFF2-40B4-BE49-F238E27FC236}">
                        <a16:creationId xmlns:a16="http://schemas.microsoft.com/office/drawing/2014/main" id="{FE0B79DF-A808-3DDA-F4DE-70268C0B473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87" name="Freeform: Shape 102">
                  <a:extLst>
                    <a:ext uri="{FF2B5EF4-FFF2-40B4-BE49-F238E27FC236}">
                      <a16:creationId xmlns:a16="http://schemas.microsoft.com/office/drawing/2014/main" id="{D8E5B47B-F8D6-E9EC-9A20-9673F753579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82" name="Picture 81">
                <a:extLst>
                  <a:ext uri="{FF2B5EF4-FFF2-40B4-BE49-F238E27FC236}">
                    <a16:creationId xmlns:a16="http://schemas.microsoft.com/office/drawing/2014/main" id="{5618AB8B-E8CE-673D-0753-0AA40FC781AF}"/>
                  </a:ext>
                </a:extLst>
              </p:cNvPr>
              <p:cNvPicPr>
                <a:picLocks noChangeAspect="1"/>
              </p:cNvPicPr>
              <p:nvPr/>
            </p:nvPicPr>
            <p:blipFill>
              <a:blip r:embed="rId13"/>
              <a:stretch>
                <a:fillRect/>
              </a:stretch>
            </p:blipFill>
            <p:spPr>
              <a:xfrm rot="20463960">
                <a:off x="4182422" y="4472337"/>
                <a:ext cx="77928" cy="47623"/>
              </a:xfrm>
              <a:prstGeom prst="rect">
                <a:avLst/>
              </a:prstGeom>
            </p:spPr>
          </p:pic>
          <p:pic>
            <p:nvPicPr>
              <p:cNvPr id="83" name="Picture 82">
                <a:extLst>
                  <a:ext uri="{FF2B5EF4-FFF2-40B4-BE49-F238E27FC236}">
                    <a16:creationId xmlns:a16="http://schemas.microsoft.com/office/drawing/2014/main" id="{715E7C52-58C5-FA4F-271C-D17A7A46DB2F}"/>
                  </a:ext>
                </a:extLst>
              </p:cNvPr>
              <p:cNvPicPr>
                <a:picLocks noChangeAspect="1"/>
              </p:cNvPicPr>
              <p:nvPr/>
            </p:nvPicPr>
            <p:blipFill>
              <a:blip r:embed="rId13"/>
              <a:stretch>
                <a:fillRect/>
              </a:stretch>
            </p:blipFill>
            <p:spPr>
              <a:xfrm rot="1136040" flipH="1">
                <a:off x="4611526" y="4472336"/>
                <a:ext cx="77928" cy="47623"/>
              </a:xfrm>
              <a:prstGeom prst="rect">
                <a:avLst/>
              </a:prstGeom>
            </p:spPr>
          </p:pic>
        </p:grpSp>
        <p:pic>
          <p:nvPicPr>
            <p:cNvPr id="50" name="Picture 4">
              <a:extLst>
                <a:ext uri="{FF2B5EF4-FFF2-40B4-BE49-F238E27FC236}">
                  <a16:creationId xmlns:a16="http://schemas.microsoft.com/office/drawing/2014/main" id="{02B78A53-3668-5816-1DC4-1EFC8A7D00D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a:extLst>
                <a:ext uri="{FF2B5EF4-FFF2-40B4-BE49-F238E27FC236}">
                  <a16:creationId xmlns:a16="http://schemas.microsoft.com/office/drawing/2014/main" id="{681A5E3D-06BD-6F3B-7F58-866994ABBF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a:extLst>
              <a:ext uri="{FF2B5EF4-FFF2-40B4-BE49-F238E27FC236}">
                <a16:creationId xmlns:a16="http://schemas.microsoft.com/office/drawing/2014/main" id="{BF62060D-8B97-EF91-9E27-C315A5BB2FEB}"/>
              </a:ext>
            </a:extLst>
          </p:cNvPr>
          <p:cNvGrpSpPr/>
          <p:nvPr/>
        </p:nvGrpSpPr>
        <p:grpSpPr>
          <a:xfrm>
            <a:off x="9184539" y="1481627"/>
            <a:ext cx="2644841" cy="5299550"/>
            <a:chOff x="9184539" y="1481627"/>
            <a:chExt cx="2644841" cy="5299550"/>
          </a:xfrm>
        </p:grpSpPr>
        <p:grpSp>
          <p:nvGrpSpPr>
            <p:cNvPr id="124" name="Group 123">
              <a:extLst>
                <a:ext uri="{FF2B5EF4-FFF2-40B4-BE49-F238E27FC236}">
                  <a16:creationId xmlns:a16="http://schemas.microsoft.com/office/drawing/2014/main" id="{EDA3F813-3B1C-A82B-EF88-19AA37594C4E}"/>
                </a:ext>
              </a:extLst>
            </p:cNvPr>
            <p:cNvGrpSpPr/>
            <p:nvPr/>
          </p:nvGrpSpPr>
          <p:grpSpPr>
            <a:xfrm>
              <a:off x="9184539" y="1481627"/>
              <a:ext cx="2644841" cy="5299550"/>
              <a:chOff x="5961537" y="900490"/>
              <a:chExt cx="2976826" cy="5299550"/>
            </a:xfrm>
          </p:grpSpPr>
          <p:pic>
            <p:nvPicPr>
              <p:cNvPr id="1024" name="Man4">
                <a:extLst>
                  <a:ext uri="{FF2B5EF4-FFF2-40B4-BE49-F238E27FC236}">
                    <a16:creationId xmlns:a16="http://schemas.microsoft.com/office/drawing/2014/main" id="{E47956F4-C84B-6BE4-0B8E-766BB72C72BC}"/>
                  </a:ext>
                </a:extLst>
              </p:cNvPr>
              <p:cNvPicPr>
                <a:picLocks noChangeAspect="1" noChangeArrowheads="1"/>
              </p:cNvPicPr>
              <p:nvPr/>
            </p:nvPicPr>
            <p:blipFill>
              <a:blip r:embed="rId16"/>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1025" name="Group 1024">
                <a:extLst>
                  <a:ext uri="{FF2B5EF4-FFF2-40B4-BE49-F238E27FC236}">
                    <a16:creationId xmlns:a16="http://schemas.microsoft.com/office/drawing/2014/main" id="{F2EC181C-56A1-2C81-7177-DBD2A2094F1C}"/>
                  </a:ext>
                </a:extLst>
              </p:cNvPr>
              <p:cNvGrpSpPr/>
              <p:nvPr/>
            </p:nvGrpSpPr>
            <p:grpSpPr>
              <a:xfrm>
                <a:off x="5961537" y="4004344"/>
                <a:ext cx="2976826" cy="2195696"/>
                <a:chOff x="5922695" y="4045913"/>
                <a:chExt cx="2976826" cy="2195696"/>
              </a:xfrm>
            </p:grpSpPr>
            <p:sp>
              <p:nvSpPr>
                <p:cNvPr id="1026" name="Oval 1025">
                  <a:extLst>
                    <a:ext uri="{FF2B5EF4-FFF2-40B4-BE49-F238E27FC236}">
                      <a16:creationId xmlns:a16="http://schemas.microsoft.com/office/drawing/2014/main" id="{0082C914-B112-0449-586F-73EFD24F5C00}"/>
                    </a:ext>
                  </a:extLst>
                </p:cNvPr>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7CCB98AC-0F87-2F34-E9F3-B61F3F61B574}"/>
                    </a:ext>
                  </a:extLst>
                </p:cNvPr>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ADB2E9F1-4C36-D836-F495-1EBA8D3566D7}"/>
                    </a:ext>
                  </a:extLst>
                </p:cNvPr>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9" name="Group 1028">
                  <a:extLst>
                    <a:ext uri="{FF2B5EF4-FFF2-40B4-BE49-F238E27FC236}">
                      <a16:creationId xmlns:a16="http://schemas.microsoft.com/office/drawing/2014/main" id="{29562419-134B-57FD-9AEA-07B350EFD60C}"/>
                    </a:ext>
                  </a:extLst>
                </p:cNvPr>
                <p:cNvGrpSpPr/>
                <p:nvPr/>
              </p:nvGrpSpPr>
              <p:grpSpPr>
                <a:xfrm>
                  <a:off x="5922699" y="4179731"/>
                  <a:ext cx="2976822" cy="1767174"/>
                  <a:chOff x="5031694" y="3826276"/>
                  <a:chExt cx="2976822" cy="1589103"/>
                </a:xfrm>
              </p:grpSpPr>
              <p:pic>
                <p:nvPicPr>
                  <p:cNvPr id="1030" name="Picture 12" descr="Black Sunburst Background Retro Background With Starburst And Ray Blackgray  Beam After Burst Abstract Vintage Texture With White Rays Of Sun Pattern Of  Pinwheel And Stripes Solar Glow Vector Stock Illustration -">
                    <a:extLst>
                      <a:ext uri="{FF2B5EF4-FFF2-40B4-BE49-F238E27FC236}">
                        <a16:creationId xmlns:a16="http://schemas.microsoft.com/office/drawing/2014/main" id="{4974C1F3-D095-F281-7ADA-6AE5F49EB5E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 descr="Hot Supper Meals">
                    <a:extLst>
                      <a:ext uri="{FF2B5EF4-FFF2-40B4-BE49-F238E27FC236}">
                        <a16:creationId xmlns:a16="http://schemas.microsoft.com/office/drawing/2014/main" id="{0AF1DA7C-0D54-0462-A226-D52C04AE3295}"/>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25" name="Group 124">
              <a:extLst>
                <a:ext uri="{FF2B5EF4-FFF2-40B4-BE49-F238E27FC236}">
                  <a16:creationId xmlns:a16="http://schemas.microsoft.com/office/drawing/2014/main" id="{E805E024-89A5-6681-39D5-F07BAB2833B4}"/>
                </a:ext>
              </a:extLst>
            </p:cNvPr>
            <p:cNvGrpSpPr/>
            <p:nvPr/>
          </p:nvGrpSpPr>
          <p:grpSpPr>
            <a:xfrm>
              <a:off x="10281515" y="3662690"/>
              <a:ext cx="451027" cy="119011"/>
              <a:chOff x="1488734" y="3393104"/>
              <a:chExt cx="566777" cy="147362"/>
            </a:xfrm>
          </p:grpSpPr>
          <p:sp>
            <p:nvSpPr>
              <p:cNvPr id="126" name="Rectangle 125">
                <a:extLst>
                  <a:ext uri="{FF2B5EF4-FFF2-40B4-BE49-F238E27FC236}">
                    <a16:creationId xmlns:a16="http://schemas.microsoft.com/office/drawing/2014/main" id="{3D5DD0F0-0B4F-890A-4F42-E9F72AE46C51}"/>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Picture 126" descr="A blue and orange logo&#10;&#10;Description automatically generated">
                <a:extLst>
                  <a:ext uri="{FF2B5EF4-FFF2-40B4-BE49-F238E27FC236}">
                    <a16:creationId xmlns:a16="http://schemas.microsoft.com/office/drawing/2014/main" id="{88AB911B-2CF4-8BAC-C735-575A6C982D3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custDataLst>
      <p:tags r:id="rId1"/>
    </p:custDataLst>
    <p:extLst>
      <p:ext uri="{BB962C8B-B14F-4D97-AF65-F5344CB8AC3E}">
        <p14:creationId xmlns:p14="http://schemas.microsoft.com/office/powerpoint/2010/main" val="6190848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500"/>
                                        <p:tgtEl>
                                          <p:spTgt spid="10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05556E-6 -1.85185E-6 L -0.17049 0.41158 " pathEditMode="relative" rAng="0" ptsTypes="AA">
                                      <p:cBhvr>
                                        <p:cTn id="10" dur="1000" fill="hold"/>
                                        <p:tgtEl>
                                          <p:spTgt spid="1052"/>
                                        </p:tgtEl>
                                        <p:attrNameLst>
                                          <p:attrName>ppt_x</p:attrName>
                                          <p:attrName>ppt_y</p:attrName>
                                        </p:attrNameLst>
                                      </p:cBhvr>
                                      <p:rCtr x="-8524" y="20579"/>
                                    </p:animMotion>
                                  </p:childTnLst>
                                </p:cTn>
                              </p:par>
                              <p:par>
                                <p:cTn id="11" presetID="42" presetClass="path" presetSubtype="0" accel="50000" decel="50000" fill="hold" nodeType="withEffect">
                                  <p:stCondLst>
                                    <p:cond delay="0"/>
                                  </p:stCondLst>
                                  <p:childTnLst>
                                    <p:animMotion origin="layout" path="M -5.55556E-7 1.11111E-6 L -0.19305 0.43287 " pathEditMode="relative" rAng="0" ptsTypes="AA">
                                      <p:cBhvr>
                                        <p:cTn id="12" dur="1000" fill="hold"/>
                                        <p:tgtEl>
                                          <p:spTgt spid="1050"/>
                                        </p:tgtEl>
                                        <p:attrNameLst>
                                          <p:attrName>ppt_x</p:attrName>
                                          <p:attrName>ppt_y</p:attrName>
                                        </p:attrNameLst>
                                      </p:cBhvr>
                                      <p:rCtr x="-9653" y="21644"/>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barn(outVertical)">
                                      <p:cBhvr>
                                        <p:cTn id="1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90" name="Group 89"/>
          <p:cNvGrpSpPr/>
          <p:nvPr/>
        </p:nvGrpSpPr>
        <p:grpSpPr>
          <a:xfrm>
            <a:off x="567216" y="211151"/>
            <a:ext cx="4009368" cy="554195"/>
            <a:chOff x="-648866" y="726535"/>
            <a:chExt cx="4009368" cy="554195"/>
          </a:xfrm>
        </p:grpSpPr>
        <p:sp>
          <p:nvSpPr>
            <p:cNvPr id="91" name="Rectangle 90"/>
            <p:cNvSpPr/>
            <p:nvPr/>
          </p:nvSpPr>
          <p:spPr>
            <a:xfrm>
              <a:off x="-648866" y="757510"/>
              <a:ext cx="4009368"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bg2"/>
                </a:solidFill>
                <a:latin typeface="Century Gothic" panose="020B0502020202020204" pitchFamily="34" charset="0"/>
              </a:endParaRPr>
            </a:p>
          </p:txBody>
        </p:sp>
        <p:sp>
          <p:nvSpPr>
            <p:cNvPr id="92" name="TextBox 91"/>
            <p:cNvSpPr txBox="1"/>
            <p:nvPr/>
          </p:nvSpPr>
          <p:spPr>
            <a:xfrm>
              <a:off x="-545696" y="726535"/>
              <a:ext cx="3863370"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sp>
        <p:nvSpPr>
          <p:cNvPr id="93" name="TextBox 92"/>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94" name="TextBox 93"/>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pic>
        <p:nvPicPr>
          <p:cNvPr id="1048" name="Picture 24" descr="Schools &amp; Foodservice - Fresh Innov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46731">
            <a:off x="1868476" y="1347587"/>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78354" y="823322"/>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76584" y="750131"/>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17536" y="697974"/>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6108936" y="3359209"/>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1528909" y="5664802"/>
            <a:ext cx="4992185" cy="758195"/>
            <a:chOff x="0" y="5573013"/>
            <a:chExt cx="4992185"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6" name="TextBox 105"/>
            <p:cNvSpPr txBox="1"/>
            <p:nvPr/>
          </p:nvSpPr>
          <p:spPr>
            <a:xfrm>
              <a:off x="10277" y="5684915"/>
              <a:ext cx="4981908"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grpSp>
        <p:nvGrpSpPr>
          <p:cNvPr id="5" name="Group 4">
            <a:extLst>
              <a:ext uri="{FF2B5EF4-FFF2-40B4-BE49-F238E27FC236}">
                <a16:creationId xmlns:a16="http://schemas.microsoft.com/office/drawing/2014/main" id="{FEE6C55A-B1DF-78FE-BA6C-27CB792BB4CE}"/>
              </a:ext>
            </a:extLst>
          </p:cNvPr>
          <p:cNvGrpSpPr/>
          <p:nvPr/>
        </p:nvGrpSpPr>
        <p:grpSpPr>
          <a:xfrm>
            <a:off x="7391148" y="4204249"/>
            <a:ext cx="1569368" cy="2538912"/>
            <a:chOff x="7391148" y="4204249"/>
            <a:chExt cx="1569368" cy="2538912"/>
          </a:xfrm>
        </p:grpSpPr>
        <p:grpSp>
          <p:nvGrpSpPr>
            <p:cNvPr id="10" name="Group 9">
              <a:extLst>
                <a:ext uri="{FF2B5EF4-FFF2-40B4-BE49-F238E27FC236}">
                  <a16:creationId xmlns:a16="http://schemas.microsoft.com/office/drawing/2014/main" id="{03569424-2588-B9FE-815E-1880B579BF1E}"/>
                </a:ext>
              </a:extLst>
            </p:cNvPr>
            <p:cNvGrpSpPr/>
            <p:nvPr/>
          </p:nvGrpSpPr>
          <p:grpSpPr>
            <a:xfrm>
              <a:off x="7391148" y="4204249"/>
              <a:ext cx="1569368" cy="2538912"/>
              <a:chOff x="3627610" y="3924577"/>
              <a:chExt cx="1475648" cy="2073568"/>
            </a:xfrm>
          </p:grpSpPr>
          <p:grpSp>
            <p:nvGrpSpPr>
              <p:cNvPr id="13" name="Group 12">
                <a:extLst>
                  <a:ext uri="{FF2B5EF4-FFF2-40B4-BE49-F238E27FC236}">
                    <a16:creationId xmlns:a16="http://schemas.microsoft.com/office/drawing/2014/main" id="{DD1861A4-F0CF-A34A-BBF2-A198B4D2B854}"/>
                  </a:ext>
                </a:extLst>
              </p:cNvPr>
              <p:cNvGrpSpPr/>
              <p:nvPr/>
            </p:nvGrpSpPr>
            <p:grpSpPr>
              <a:xfrm>
                <a:off x="3966959" y="5234079"/>
                <a:ext cx="861710" cy="444635"/>
                <a:chOff x="6783868" y="4995224"/>
                <a:chExt cx="861710" cy="444635"/>
              </a:xfrm>
              <a:solidFill>
                <a:srgbClr val="97663B"/>
              </a:solidFill>
            </p:grpSpPr>
            <p:sp>
              <p:nvSpPr>
                <p:cNvPr id="50" name="Freeform: Shape 121">
                  <a:extLst>
                    <a:ext uri="{FF2B5EF4-FFF2-40B4-BE49-F238E27FC236}">
                      <a16:creationId xmlns:a16="http://schemas.microsoft.com/office/drawing/2014/main" id="{7E098C57-BAAE-FDCE-3EC9-E7F797A1002E}"/>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51" name="Freeform: Shape 122">
                  <a:extLst>
                    <a:ext uri="{FF2B5EF4-FFF2-40B4-BE49-F238E27FC236}">
                      <a16:creationId xmlns:a16="http://schemas.microsoft.com/office/drawing/2014/main" id="{2BEB32FE-9196-1417-388E-3C83F42DF06B}"/>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4" name="Group 13">
                <a:extLst>
                  <a:ext uri="{FF2B5EF4-FFF2-40B4-BE49-F238E27FC236}">
                    <a16:creationId xmlns:a16="http://schemas.microsoft.com/office/drawing/2014/main" id="{07D834FE-6D91-0FC7-AACF-823C59AFD391}"/>
                  </a:ext>
                </a:extLst>
              </p:cNvPr>
              <p:cNvGrpSpPr/>
              <p:nvPr/>
            </p:nvGrpSpPr>
            <p:grpSpPr>
              <a:xfrm>
                <a:off x="4116588" y="5716829"/>
                <a:ext cx="570707" cy="281316"/>
                <a:chOff x="8321137" y="5334839"/>
                <a:chExt cx="570707" cy="281316"/>
              </a:xfrm>
            </p:grpSpPr>
            <p:sp>
              <p:nvSpPr>
                <p:cNvPr id="44" name="Rectangle 19">
                  <a:extLst>
                    <a:ext uri="{FF2B5EF4-FFF2-40B4-BE49-F238E27FC236}">
                      <a16:creationId xmlns:a16="http://schemas.microsoft.com/office/drawing/2014/main" id="{F26D5C00-844A-C365-A815-E10698F87CF9}"/>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7" name="Rectangle 19">
                  <a:extLst>
                    <a:ext uri="{FF2B5EF4-FFF2-40B4-BE49-F238E27FC236}">
                      <a16:creationId xmlns:a16="http://schemas.microsoft.com/office/drawing/2014/main" id="{D4ADEF09-2FD8-9F3D-A480-92659AE94F2D}"/>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8" name="Rectangle 19">
                  <a:extLst>
                    <a:ext uri="{FF2B5EF4-FFF2-40B4-BE49-F238E27FC236}">
                      <a16:creationId xmlns:a16="http://schemas.microsoft.com/office/drawing/2014/main" id="{944705AA-41B4-2942-6057-14ABDF2F80C2}"/>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9" name="Rectangle 19">
                  <a:extLst>
                    <a:ext uri="{FF2B5EF4-FFF2-40B4-BE49-F238E27FC236}">
                      <a16:creationId xmlns:a16="http://schemas.microsoft.com/office/drawing/2014/main" id="{B8FF0282-FC33-D9B4-4904-E2768054F937}"/>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5" name="Rectangle 44">
                <a:extLst>
                  <a:ext uri="{FF2B5EF4-FFF2-40B4-BE49-F238E27FC236}">
                    <a16:creationId xmlns:a16="http://schemas.microsoft.com/office/drawing/2014/main" id="{AF689AA9-A2F6-4CD2-8948-6EC6EAA6F61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16" name="Group 15">
                <a:extLst>
                  <a:ext uri="{FF2B5EF4-FFF2-40B4-BE49-F238E27FC236}">
                    <a16:creationId xmlns:a16="http://schemas.microsoft.com/office/drawing/2014/main" id="{12398295-5C3B-8289-A6EC-5E9C50DC8FDF}"/>
                  </a:ext>
                </a:extLst>
              </p:cNvPr>
              <p:cNvGrpSpPr/>
              <p:nvPr/>
            </p:nvGrpSpPr>
            <p:grpSpPr>
              <a:xfrm>
                <a:off x="4061105" y="5032138"/>
                <a:ext cx="709613" cy="522520"/>
                <a:chOff x="1916909" y="3505263"/>
                <a:chExt cx="709613" cy="522520"/>
              </a:xfrm>
            </p:grpSpPr>
            <p:sp>
              <p:nvSpPr>
                <p:cNvPr id="32" name="Rectangle: Rounded Corners 20">
                  <a:extLst>
                    <a:ext uri="{FF2B5EF4-FFF2-40B4-BE49-F238E27FC236}">
                      <a16:creationId xmlns:a16="http://schemas.microsoft.com/office/drawing/2014/main" id="{E26B1935-76DC-CE26-CBD6-D71E355A87B8}"/>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3" name="Freeform: Shape 113">
                  <a:extLst>
                    <a:ext uri="{FF2B5EF4-FFF2-40B4-BE49-F238E27FC236}">
                      <a16:creationId xmlns:a16="http://schemas.microsoft.com/office/drawing/2014/main" id="{7075F542-F796-F060-651B-A2A3D81AFDC7}"/>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4" name="Rectangle: Rounded Corners 2">
                  <a:extLst>
                    <a:ext uri="{FF2B5EF4-FFF2-40B4-BE49-F238E27FC236}">
                      <a16:creationId xmlns:a16="http://schemas.microsoft.com/office/drawing/2014/main" id="{A3CCA02C-1FC8-6D70-832C-B80DF342E4FB}"/>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41" name="Freeform: Shape 115">
                  <a:extLst>
                    <a:ext uri="{FF2B5EF4-FFF2-40B4-BE49-F238E27FC236}">
                      <a16:creationId xmlns:a16="http://schemas.microsoft.com/office/drawing/2014/main" id="{8B8AB05F-E5F4-B4F6-3619-EAB0424D4A53}"/>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3" name="Freeform: Shape 116">
                  <a:extLst>
                    <a:ext uri="{FF2B5EF4-FFF2-40B4-BE49-F238E27FC236}">
                      <a16:creationId xmlns:a16="http://schemas.microsoft.com/office/drawing/2014/main" id="{073C1F9A-F8F3-71EF-A691-846E32433A87}"/>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7" name="Group 16">
                <a:extLst>
                  <a:ext uri="{FF2B5EF4-FFF2-40B4-BE49-F238E27FC236}">
                    <a16:creationId xmlns:a16="http://schemas.microsoft.com/office/drawing/2014/main" id="{EAB3085E-79B1-2D46-8F91-563F3181E6B0}"/>
                  </a:ext>
                </a:extLst>
              </p:cNvPr>
              <p:cNvGrpSpPr/>
              <p:nvPr/>
            </p:nvGrpSpPr>
            <p:grpSpPr>
              <a:xfrm>
                <a:off x="3821709" y="4226792"/>
                <a:ext cx="1167175" cy="851629"/>
                <a:chOff x="7389463" y="2893265"/>
                <a:chExt cx="1167175" cy="851629"/>
              </a:xfrm>
            </p:grpSpPr>
            <p:sp>
              <p:nvSpPr>
                <p:cNvPr id="29" name="Oval 36">
                  <a:extLst>
                    <a:ext uri="{FF2B5EF4-FFF2-40B4-BE49-F238E27FC236}">
                      <a16:creationId xmlns:a16="http://schemas.microsoft.com/office/drawing/2014/main" id="{8651E243-4EFC-4A0D-58C0-7F22E1A39C2A}"/>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0" name="Oval 36">
                  <a:extLst>
                    <a:ext uri="{FF2B5EF4-FFF2-40B4-BE49-F238E27FC236}">
                      <a16:creationId xmlns:a16="http://schemas.microsoft.com/office/drawing/2014/main" id="{303C5B2F-5584-A57F-4196-1EC9266E8FE4}"/>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1" name="Oval 33">
                  <a:extLst>
                    <a:ext uri="{FF2B5EF4-FFF2-40B4-BE49-F238E27FC236}">
                      <a16:creationId xmlns:a16="http://schemas.microsoft.com/office/drawing/2014/main" id="{3A2E19ED-7801-C3E7-8E2D-FB2914F1ACE8}"/>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18" name="Moon 17">
                <a:extLst>
                  <a:ext uri="{FF2B5EF4-FFF2-40B4-BE49-F238E27FC236}">
                    <a16:creationId xmlns:a16="http://schemas.microsoft.com/office/drawing/2014/main" id="{17EA9E0C-4E83-28A9-7957-0B20F8D566F9}"/>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19" name="Group 18">
                <a:extLst>
                  <a:ext uri="{FF2B5EF4-FFF2-40B4-BE49-F238E27FC236}">
                    <a16:creationId xmlns:a16="http://schemas.microsoft.com/office/drawing/2014/main" id="{E179BDBE-6492-9DA9-BB52-8874C40948BC}"/>
                  </a:ext>
                </a:extLst>
              </p:cNvPr>
              <p:cNvGrpSpPr/>
              <p:nvPr/>
            </p:nvGrpSpPr>
            <p:grpSpPr>
              <a:xfrm>
                <a:off x="3627610" y="3924577"/>
                <a:ext cx="1475648" cy="762929"/>
                <a:chOff x="2879441" y="2846400"/>
                <a:chExt cx="1263913" cy="567773"/>
              </a:xfrm>
            </p:grpSpPr>
            <p:grpSp>
              <p:nvGrpSpPr>
                <p:cNvPr id="22" name="Group 21">
                  <a:extLst>
                    <a:ext uri="{FF2B5EF4-FFF2-40B4-BE49-F238E27FC236}">
                      <a16:creationId xmlns:a16="http://schemas.microsoft.com/office/drawing/2014/main" id="{EF42194C-7631-55CD-6163-2B6974740ABD}"/>
                    </a:ext>
                  </a:extLst>
                </p:cNvPr>
                <p:cNvGrpSpPr/>
                <p:nvPr/>
              </p:nvGrpSpPr>
              <p:grpSpPr>
                <a:xfrm>
                  <a:off x="2879441" y="2883574"/>
                  <a:ext cx="311272" cy="311760"/>
                  <a:chOff x="2543848" y="3369652"/>
                  <a:chExt cx="311272" cy="311760"/>
                </a:xfrm>
              </p:grpSpPr>
              <p:sp>
                <p:nvSpPr>
                  <p:cNvPr id="27" name="Cloud 26">
                    <a:extLst>
                      <a:ext uri="{FF2B5EF4-FFF2-40B4-BE49-F238E27FC236}">
                        <a16:creationId xmlns:a16="http://schemas.microsoft.com/office/drawing/2014/main" id="{E0854F36-520A-20F2-C6EC-E793D1CFDC3D}"/>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8" name="Freeform: Shape 106">
                    <a:extLst>
                      <a:ext uri="{FF2B5EF4-FFF2-40B4-BE49-F238E27FC236}">
                        <a16:creationId xmlns:a16="http://schemas.microsoft.com/office/drawing/2014/main" id="{C24707B2-0C29-2223-AE66-45DC8B1496BB}"/>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23" name="Group 22">
                  <a:extLst>
                    <a:ext uri="{FF2B5EF4-FFF2-40B4-BE49-F238E27FC236}">
                      <a16:creationId xmlns:a16="http://schemas.microsoft.com/office/drawing/2014/main" id="{5F31AF7C-AAAA-54F4-A59B-A7FD30681CC5}"/>
                    </a:ext>
                  </a:extLst>
                </p:cNvPr>
                <p:cNvGrpSpPr/>
                <p:nvPr/>
              </p:nvGrpSpPr>
              <p:grpSpPr>
                <a:xfrm flipH="1">
                  <a:off x="3832082" y="2846400"/>
                  <a:ext cx="311272" cy="311760"/>
                  <a:chOff x="2543848" y="3369652"/>
                  <a:chExt cx="311272" cy="311760"/>
                </a:xfrm>
              </p:grpSpPr>
              <p:sp>
                <p:nvSpPr>
                  <p:cNvPr id="25" name="Cloud 24">
                    <a:extLst>
                      <a:ext uri="{FF2B5EF4-FFF2-40B4-BE49-F238E27FC236}">
                        <a16:creationId xmlns:a16="http://schemas.microsoft.com/office/drawing/2014/main" id="{C509FFE8-90FE-E24A-C4E5-78F2B1C0D114}"/>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6" name="Freeform: Shape 104">
                    <a:extLst>
                      <a:ext uri="{FF2B5EF4-FFF2-40B4-BE49-F238E27FC236}">
                        <a16:creationId xmlns:a16="http://schemas.microsoft.com/office/drawing/2014/main" id="{D91297D2-9809-08B4-B785-EE8B0923E52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24" name="Freeform: Shape 102">
                  <a:extLst>
                    <a:ext uri="{FF2B5EF4-FFF2-40B4-BE49-F238E27FC236}">
                      <a16:creationId xmlns:a16="http://schemas.microsoft.com/office/drawing/2014/main" id="{FB11140B-EA6B-4676-8D98-370DF603D1FE}"/>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20" name="Picture 19">
                <a:extLst>
                  <a:ext uri="{FF2B5EF4-FFF2-40B4-BE49-F238E27FC236}">
                    <a16:creationId xmlns:a16="http://schemas.microsoft.com/office/drawing/2014/main" id="{D75F7BC7-4E59-83B4-1A98-9E4AD0BA305E}"/>
                  </a:ext>
                </a:extLst>
              </p:cNvPr>
              <p:cNvPicPr>
                <a:picLocks noChangeAspect="1"/>
              </p:cNvPicPr>
              <p:nvPr/>
            </p:nvPicPr>
            <p:blipFill>
              <a:blip r:embed="rId14"/>
              <a:stretch>
                <a:fillRect/>
              </a:stretch>
            </p:blipFill>
            <p:spPr>
              <a:xfrm rot="20463960">
                <a:off x="4182422" y="4472337"/>
                <a:ext cx="77928" cy="47623"/>
              </a:xfrm>
              <a:prstGeom prst="rect">
                <a:avLst/>
              </a:prstGeom>
            </p:spPr>
          </p:pic>
          <p:pic>
            <p:nvPicPr>
              <p:cNvPr id="21" name="Picture 20">
                <a:extLst>
                  <a:ext uri="{FF2B5EF4-FFF2-40B4-BE49-F238E27FC236}">
                    <a16:creationId xmlns:a16="http://schemas.microsoft.com/office/drawing/2014/main" id="{7AD9AD72-076C-E845-861D-4257101A4E44}"/>
                  </a:ext>
                </a:extLst>
              </p:cNvPr>
              <p:cNvPicPr>
                <a:picLocks noChangeAspect="1"/>
              </p:cNvPicPr>
              <p:nvPr/>
            </p:nvPicPr>
            <p:blipFill>
              <a:blip r:embed="rId14"/>
              <a:stretch>
                <a:fillRect/>
              </a:stretch>
            </p:blipFill>
            <p:spPr>
              <a:xfrm rot="1136040" flipH="1">
                <a:off x="4611526" y="4472336"/>
                <a:ext cx="77928" cy="47623"/>
              </a:xfrm>
              <a:prstGeom prst="rect">
                <a:avLst/>
              </a:prstGeom>
            </p:spPr>
          </p:pic>
        </p:grpSp>
        <p:pic>
          <p:nvPicPr>
            <p:cNvPr id="11" name="Picture 4">
              <a:extLst>
                <a:ext uri="{FF2B5EF4-FFF2-40B4-BE49-F238E27FC236}">
                  <a16:creationId xmlns:a16="http://schemas.microsoft.com/office/drawing/2014/main" id="{9BB9FB26-DC52-7D4C-C443-2B680BE863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DAA638D3-CD40-764F-6157-647CCB18B44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796780B4-F633-137B-9793-E240DCC0BFBB}"/>
              </a:ext>
            </a:extLst>
          </p:cNvPr>
          <p:cNvGrpSpPr/>
          <p:nvPr/>
        </p:nvGrpSpPr>
        <p:grpSpPr>
          <a:xfrm>
            <a:off x="9184539" y="1481627"/>
            <a:ext cx="2644841" cy="5299550"/>
            <a:chOff x="9184539" y="1481627"/>
            <a:chExt cx="2644841" cy="5299550"/>
          </a:xfrm>
        </p:grpSpPr>
        <p:grpSp>
          <p:nvGrpSpPr>
            <p:cNvPr id="53" name="Group 52">
              <a:extLst>
                <a:ext uri="{FF2B5EF4-FFF2-40B4-BE49-F238E27FC236}">
                  <a16:creationId xmlns:a16="http://schemas.microsoft.com/office/drawing/2014/main" id="{02DADF10-B9C8-4C09-72C5-11D3B9B14A02}"/>
                </a:ext>
              </a:extLst>
            </p:cNvPr>
            <p:cNvGrpSpPr/>
            <p:nvPr/>
          </p:nvGrpSpPr>
          <p:grpSpPr>
            <a:xfrm>
              <a:off x="9184539" y="1481627"/>
              <a:ext cx="2644841" cy="5299550"/>
              <a:chOff x="5961537" y="900490"/>
              <a:chExt cx="2976826" cy="5299550"/>
            </a:xfrm>
          </p:grpSpPr>
          <p:pic>
            <p:nvPicPr>
              <p:cNvPr id="57" name="Man4">
                <a:extLst>
                  <a:ext uri="{FF2B5EF4-FFF2-40B4-BE49-F238E27FC236}">
                    <a16:creationId xmlns:a16="http://schemas.microsoft.com/office/drawing/2014/main" id="{51FDC608-0ED0-1F53-5A79-84B0CAB26A4B}"/>
                  </a:ext>
                </a:extLst>
              </p:cNvPr>
              <p:cNvPicPr>
                <a:picLocks noChangeAspect="1" noChangeArrowheads="1"/>
              </p:cNvPicPr>
              <p:nvPr/>
            </p:nvPicPr>
            <p:blipFill>
              <a:blip r:embed="rId17"/>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id="{143E825F-2AC4-4EB0-6478-629C35633899}"/>
                  </a:ext>
                </a:extLst>
              </p:cNvPr>
              <p:cNvGrpSpPr/>
              <p:nvPr/>
            </p:nvGrpSpPr>
            <p:grpSpPr>
              <a:xfrm>
                <a:off x="5961537" y="4004344"/>
                <a:ext cx="2976826" cy="2195696"/>
                <a:chOff x="5922695" y="4045913"/>
                <a:chExt cx="2976826" cy="2195696"/>
              </a:xfrm>
            </p:grpSpPr>
            <p:sp>
              <p:nvSpPr>
                <p:cNvPr id="82" name="Oval 81">
                  <a:extLst>
                    <a:ext uri="{FF2B5EF4-FFF2-40B4-BE49-F238E27FC236}">
                      <a16:creationId xmlns:a16="http://schemas.microsoft.com/office/drawing/2014/main" id="{F0EFCE9B-317F-73B6-E342-2F2A03F2905D}"/>
                    </a:ext>
                  </a:extLst>
                </p:cNvPr>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0A4FDEA-D015-3309-9916-0BD2F52E2522}"/>
                    </a:ext>
                  </a:extLst>
                </p:cNvPr>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C9DDF4D-61C7-643A-77AD-BBA6164E93E2}"/>
                    </a:ext>
                  </a:extLst>
                </p:cNvPr>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9BAC09A-AC39-501B-5B5F-BA3C3B1FB5F8}"/>
                    </a:ext>
                  </a:extLst>
                </p:cNvPr>
                <p:cNvGrpSpPr/>
                <p:nvPr/>
              </p:nvGrpSpPr>
              <p:grpSpPr>
                <a:xfrm>
                  <a:off x="5922699" y="4179731"/>
                  <a:ext cx="2976822" cy="1767174"/>
                  <a:chOff x="5031694" y="3826276"/>
                  <a:chExt cx="2976822" cy="1589103"/>
                </a:xfrm>
              </p:grpSpPr>
              <p:pic>
                <p:nvPicPr>
                  <p:cNvPr id="87" name="Picture 12" descr="Black Sunburst Background Retro Background With Starburst And Ray Blackgray  Beam After Burst Abstract Vintage Texture With White Rays Of Sun Pattern Of  Pinwheel And Stripes Solar Glow Vector Stock Illustration -">
                    <a:extLst>
                      <a:ext uri="{FF2B5EF4-FFF2-40B4-BE49-F238E27FC236}">
                        <a16:creationId xmlns:a16="http://schemas.microsoft.com/office/drawing/2014/main" id="{C297F068-E60C-3A37-56EE-F8A5F91F6E3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Hot Supper Meals">
                    <a:extLst>
                      <a:ext uri="{FF2B5EF4-FFF2-40B4-BE49-F238E27FC236}">
                        <a16:creationId xmlns:a16="http://schemas.microsoft.com/office/drawing/2014/main" id="{D1CEEDF0-FB58-7638-F967-7100F33C6C3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54" name="Group 53">
              <a:extLst>
                <a:ext uri="{FF2B5EF4-FFF2-40B4-BE49-F238E27FC236}">
                  <a16:creationId xmlns:a16="http://schemas.microsoft.com/office/drawing/2014/main" id="{1C70268F-33A7-55D3-94ED-BB09C4ACA320}"/>
                </a:ext>
              </a:extLst>
            </p:cNvPr>
            <p:cNvGrpSpPr/>
            <p:nvPr/>
          </p:nvGrpSpPr>
          <p:grpSpPr>
            <a:xfrm>
              <a:off x="10281515" y="3662690"/>
              <a:ext cx="451027" cy="119011"/>
              <a:chOff x="1488734" y="3393104"/>
              <a:chExt cx="566777" cy="147362"/>
            </a:xfrm>
          </p:grpSpPr>
          <p:sp>
            <p:nvSpPr>
              <p:cNvPr id="55" name="Rectangle 54">
                <a:extLst>
                  <a:ext uri="{FF2B5EF4-FFF2-40B4-BE49-F238E27FC236}">
                    <a16:creationId xmlns:a16="http://schemas.microsoft.com/office/drawing/2014/main" id="{0A6ABAB0-3C63-1ED2-D4AF-CEA87B96322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A blue and orange logo&#10;&#10;Description automatically generated">
                <a:extLst>
                  <a:ext uri="{FF2B5EF4-FFF2-40B4-BE49-F238E27FC236}">
                    <a16:creationId xmlns:a16="http://schemas.microsoft.com/office/drawing/2014/main" id="{1BD1A349-5EC1-1E8E-24B2-8FA2F271B1D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custDataLst>
      <p:tags r:id="rId1"/>
    </p:custDataLst>
    <p:extLst>
      <p:ext uri="{BB962C8B-B14F-4D97-AF65-F5344CB8AC3E}">
        <p14:creationId xmlns:p14="http://schemas.microsoft.com/office/powerpoint/2010/main" val="9990935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500"/>
                                        <p:tgtEl>
                                          <p:spTgt spid="10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05556E-6 4.81481E-6 L 0.0125 0.42268 " pathEditMode="relative" rAng="0" ptsTypes="AA">
                                      <p:cBhvr>
                                        <p:cTn id="10" dur="2000" fill="hold"/>
                                        <p:tgtEl>
                                          <p:spTgt spid="1048"/>
                                        </p:tgtEl>
                                        <p:attrNameLst>
                                          <p:attrName>ppt_x</p:attrName>
                                          <p:attrName>ppt_y</p:attrName>
                                        </p:attrNameLst>
                                      </p:cBhvr>
                                      <p:rCtr x="625" y="21134"/>
                                    </p:animMotion>
                                  </p:childTnLst>
                                </p:cTn>
                              </p:par>
                              <p:par>
                                <p:cTn id="11" presetID="42" presetClass="path" presetSubtype="0" accel="50000" decel="50000" fill="hold" nodeType="withEffect">
                                  <p:stCondLst>
                                    <p:cond delay="0"/>
                                  </p:stCondLst>
                                  <p:childTnLst>
                                    <p:animMotion origin="layout" path="M 2.77778E-7 0 L 0.0092 0.40903 " pathEditMode="relative" rAng="0" ptsTypes="AA">
                                      <p:cBhvr>
                                        <p:cTn id="12" dur="2000" fill="hold"/>
                                        <p:tgtEl>
                                          <p:spTgt spid="1046"/>
                                        </p:tgtEl>
                                        <p:attrNameLst>
                                          <p:attrName>ppt_x</p:attrName>
                                          <p:attrName>ppt_y</p:attrName>
                                        </p:attrNameLst>
                                      </p:cBhvr>
                                      <p:rCtr x="451" y="20440"/>
                                    </p:animMotion>
                                  </p:childTnLst>
                                </p:cTn>
                              </p:par>
                              <p:par>
                                <p:cTn id="13" presetID="42" presetClass="path" presetSubtype="0" accel="50000" decel="50000" fill="hold" nodeType="withEffect">
                                  <p:stCondLst>
                                    <p:cond delay="0"/>
                                  </p:stCondLst>
                                  <p:childTnLst>
                                    <p:animMotion origin="layout" path="M 3.05556E-6 -4.81481E-6 L 0.00937 0.41297 " pathEditMode="relative" rAng="0" ptsTypes="AA">
                                      <p:cBhvr>
                                        <p:cTn id="14" dur="2000" fill="hold"/>
                                        <p:tgtEl>
                                          <p:spTgt spid="1052"/>
                                        </p:tgtEl>
                                        <p:attrNameLst>
                                          <p:attrName>ppt_x</p:attrName>
                                          <p:attrName>ppt_y</p:attrName>
                                        </p:attrNameLst>
                                      </p:cBhvr>
                                      <p:rCtr x="469" y="20648"/>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barn(outVertical)">
                                      <p:cBhvr>
                                        <p:cTn id="1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27" name="Group 26"/>
          <p:cNvGrpSpPr/>
          <p:nvPr/>
        </p:nvGrpSpPr>
        <p:grpSpPr>
          <a:xfrm>
            <a:off x="5205953" y="2929632"/>
            <a:ext cx="5302522" cy="3431041"/>
            <a:chOff x="4644189" y="3019926"/>
            <a:chExt cx="4333862" cy="3659066"/>
          </a:xfrm>
        </p:grpSpPr>
        <p:sp>
          <p:nvSpPr>
            <p:cNvPr id="25" name="Rectangle 24"/>
            <p:cNvSpPr/>
            <p:nvPr/>
          </p:nvSpPr>
          <p:spPr>
            <a:xfrm>
              <a:off x="4644189" y="3019926"/>
              <a:ext cx="4333862" cy="365906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732395" y="3097706"/>
              <a:ext cx="4107401" cy="3200254"/>
            </a:xfrm>
            <a:prstGeom prst="rect">
              <a:avLst/>
            </a:prstGeom>
            <a:solidFill>
              <a:srgbClr val="7F0000"/>
            </a:solidFill>
            <a:ln>
              <a:noFill/>
            </a:ln>
          </p:spPr>
          <p:txBody>
            <a:bodyPr wrap="square" rtlCol="0">
              <a:spAutoFit/>
            </a:bodyPr>
            <a:lstStyle/>
            <a:p>
              <a:pPr algn="ctr"/>
              <a:r>
                <a:rPr lang="en-US" sz="3200" b="1" dirty="0">
                  <a:solidFill>
                    <a:schemeClr val="bg1"/>
                  </a:solidFill>
                  <a:latin typeface="Century" panose="02040604050505020304" pitchFamily="18" charset="0"/>
                </a:rPr>
                <a:t>REMINDER</a:t>
              </a:r>
            </a:p>
            <a:p>
              <a:pPr algn="ctr"/>
              <a:endParaRPr lang="en-US" sz="1100" b="1" dirty="0">
                <a:solidFill>
                  <a:schemeClr val="bg1"/>
                </a:solidFill>
                <a:latin typeface="Century" panose="02040604050505020304" pitchFamily="18" charset="0"/>
              </a:endParaRPr>
            </a:p>
            <a:p>
              <a:r>
                <a:rPr lang="en-US" sz="2000" dirty="0">
                  <a:solidFill>
                    <a:schemeClr val="bg1"/>
                  </a:solidFill>
                  <a:latin typeface="Century Gothic" panose="020B0502020202020204" pitchFamily="34" charset="0"/>
                </a:rPr>
                <a:t>Student </a:t>
              </a:r>
              <a:r>
                <a:rPr lang="en-US" sz="2000" b="1" dirty="0">
                  <a:solidFill>
                    <a:schemeClr val="bg1"/>
                  </a:solidFill>
                  <a:latin typeface="Century Gothic" panose="020B0502020202020204" pitchFamily="34" charset="0"/>
                </a:rPr>
                <a:t>is not </a:t>
              </a:r>
              <a:r>
                <a:rPr lang="en-US" sz="2000" dirty="0">
                  <a:solidFill>
                    <a:schemeClr val="bg1"/>
                  </a:solidFill>
                  <a:latin typeface="Century Gothic" panose="020B0502020202020204" pitchFamily="34" charset="0"/>
                </a:rPr>
                <a:t>required to take a vegetable or fruit during supper </a:t>
              </a:r>
            </a:p>
            <a:p>
              <a:endParaRPr lang="en-US" sz="2000" b="1" dirty="0">
                <a:solidFill>
                  <a:schemeClr val="bg1"/>
                </a:solidFill>
                <a:latin typeface="Century Gothic" panose="020B0502020202020204" pitchFamily="34" charset="0"/>
              </a:endParaRPr>
            </a:p>
            <a:p>
              <a:pPr marL="285750" indent="-285750">
                <a:buFont typeface="Wingdings" panose="05000000000000000000" pitchFamily="2" charset="2"/>
                <a:buChar char="Ø"/>
              </a:pPr>
              <a:r>
                <a:rPr lang="en-US" sz="2000" b="1" dirty="0">
                  <a:solidFill>
                    <a:schemeClr val="bg1"/>
                  </a:solidFill>
                  <a:latin typeface="Century Gothic" panose="020B0502020202020204" pitchFamily="34" charset="0"/>
                </a:rPr>
                <a:t>3 </a:t>
              </a:r>
              <a:r>
                <a:rPr lang="en-US" sz="2000" dirty="0">
                  <a:solidFill>
                    <a:schemeClr val="bg1"/>
                  </a:solidFill>
                  <a:latin typeface="Century Gothic" panose="020B0502020202020204" pitchFamily="34" charset="0"/>
                </a:rPr>
                <a:t>of the </a:t>
              </a:r>
              <a:r>
                <a:rPr lang="en-US" sz="2000" b="1" dirty="0">
                  <a:solidFill>
                    <a:schemeClr val="bg1"/>
                  </a:solidFill>
                  <a:latin typeface="Century Gothic" panose="020B0502020202020204" pitchFamily="34" charset="0"/>
                </a:rPr>
                <a:t>5 </a:t>
              </a:r>
              <a:r>
                <a:rPr lang="en-US" sz="2000" dirty="0">
                  <a:solidFill>
                    <a:schemeClr val="bg1"/>
                  </a:solidFill>
                  <a:latin typeface="Century Gothic" panose="020B0502020202020204" pitchFamily="34" charset="0"/>
                </a:rPr>
                <a:t>meal components must be selected to complete a reimbursable meal.</a:t>
              </a:r>
            </a:p>
            <a:p>
              <a:endParaRPr lang="en-US" sz="2600" dirty="0">
                <a:solidFill>
                  <a:srgbClr val="000000"/>
                </a:solidFill>
              </a:endParaRPr>
            </a:p>
          </p:txBody>
        </p:sp>
      </p:grpSp>
      <p:grpSp>
        <p:nvGrpSpPr>
          <p:cNvPr id="5" name="Group 4">
            <a:extLst>
              <a:ext uri="{FF2B5EF4-FFF2-40B4-BE49-F238E27FC236}">
                <a16:creationId xmlns:a16="http://schemas.microsoft.com/office/drawing/2014/main" id="{B25B0DB6-DA1A-2DB6-5333-2151FE561BD8}"/>
              </a:ext>
            </a:extLst>
          </p:cNvPr>
          <p:cNvGrpSpPr/>
          <p:nvPr/>
        </p:nvGrpSpPr>
        <p:grpSpPr>
          <a:xfrm>
            <a:off x="9184539" y="1174636"/>
            <a:ext cx="2644841" cy="5606541"/>
            <a:chOff x="9184539" y="1174636"/>
            <a:chExt cx="2644841" cy="5606541"/>
          </a:xfrm>
        </p:grpSpPr>
        <p:grpSp>
          <p:nvGrpSpPr>
            <p:cNvPr id="14" name="Group 13"/>
            <p:cNvGrpSpPr/>
            <p:nvPr/>
          </p:nvGrpSpPr>
          <p:grpSpPr>
            <a:xfrm>
              <a:off x="9184539" y="1174636"/>
              <a:ext cx="2644841" cy="5606541"/>
              <a:chOff x="5961537" y="593499"/>
              <a:chExt cx="2976826" cy="5606541"/>
            </a:xfrm>
          </p:grpSpPr>
          <p:pic>
            <p:nvPicPr>
              <p:cNvPr id="15"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4"/>
              <a:srcRect/>
              <a:stretch/>
            </p:blipFill>
            <p:spPr bwMode="auto">
              <a:xfrm>
                <a:off x="7053111" y="593499"/>
                <a:ext cx="1141897" cy="490070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5961537" y="4004344"/>
                <a:ext cx="2976826" cy="2195696"/>
                <a:chOff x="5922695" y="4045913"/>
                <a:chExt cx="2976826" cy="2195696"/>
              </a:xfrm>
            </p:grpSpPr>
            <p:sp>
              <p:nvSpPr>
                <p:cNvPr id="29" name="Oval 28"/>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5922699" y="4179731"/>
                  <a:ext cx="2976822" cy="1767174"/>
                  <a:chOff x="5031694" y="3826276"/>
                  <a:chExt cx="2976822" cy="1589103"/>
                </a:xfrm>
              </p:grpSpPr>
              <p:pic>
                <p:nvPicPr>
                  <p:cNvPr id="33" name="Picture 12" descr="Black Sunburst Background Retro Background With Starburst And Ray Blackgray  Beam After Burst Abstract Vintage Texture With White Rays Of Sun Pattern Of  Pinwheel And Stripes Solar Glow Vector Stock Illustration -"/>
                  <p:cNvPicPr>
                    <a:picLocks noChangeAspect="1" noChangeArrowheads="1"/>
                  </p:cNvPicPr>
                  <p:nvPr/>
                </p:nvPicPr>
                <p:blipFill rotWithShape="1">
                  <a:blip r:embed="rId5">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Hot Supper Meals"/>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2" name="Group 1">
              <a:extLst>
                <a:ext uri="{FF2B5EF4-FFF2-40B4-BE49-F238E27FC236}">
                  <a16:creationId xmlns:a16="http://schemas.microsoft.com/office/drawing/2014/main" id="{6955E78A-7251-FB01-2AAD-4434CAEA9221}"/>
                </a:ext>
              </a:extLst>
            </p:cNvPr>
            <p:cNvGrpSpPr/>
            <p:nvPr/>
          </p:nvGrpSpPr>
          <p:grpSpPr>
            <a:xfrm>
              <a:off x="10426749" y="3416886"/>
              <a:ext cx="434539" cy="166744"/>
              <a:chOff x="921217" y="5273738"/>
              <a:chExt cx="841529" cy="179505"/>
            </a:xfrm>
          </p:grpSpPr>
          <p:sp>
            <p:nvSpPr>
              <p:cNvPr id="3" name="Rectangle 2">
                <a:extLst>
                  <a:ext uri="{FF2B5EF4-FFF2-40B4-BE49-F238E27FC236}">
                    <a16:creationId xmlns:a16="http://schemas.microsoft.com/office/drawing/2014/main" id="{A6CD554C-60DF-9D6F-20D3-372EF33E561F}"/>
                  </a:ext>
                </a:extLst>
              </p:cNvPr>
              <p:cNvSpPr/>
              <p:nvPr/>
            </p:nvSpPr>
            <p:spPr>
              <a:xfrm>
                <a:off x="921217" y="5273738"/>
                <a:ext cx="841529" cy="179505"/>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blue and orange logo&#10;&#10;Description automatically generated">
                <a:extLst>
                  <a:ext uri="{FF2B5EF4-FFF2-40B4-BE49-F238E27FC236}">
                    <a16:creationId xmlns:a16="http://schemas.microsoft.com/office/drawing/2014/main" id="{170373E9-05D2-8172-FBE9-D057AFC793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645" y="5314410"/>
                <a:ext cx="779510" cy="132516"/>
              </a:xfrm>
              <a:prstGeom prst="rect">
                <a:avLst/>
              </a:prstGeom>
            </p:spPr>
          </p:pic>
        </p:grpSp>
      </p:grpSp>
    </p:spTree>
    <p:custDataLst>
      <p:tags r:id="rId1"/>
    </p:custDataLst>
    <p:extLst>
      <p:ext uri="{BB962C8B-B14F-4D97-AF65-F5344CB8AC3E}">
        <p14:creationId xmlns:p14="http://schemas.microsoft.com/office/powerpoint/2010/main" val="8335467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2.59259E-6 L -0.5638 0.00047 " pathEditMode="relative" rAng="0" ptsTypes="AA">
                                      <p:cBhvr>
                                        <p:cTn id="6" dur="2000" fill="hold"/>
                                        <p:tgtEl>
                                          <p:spTgt spid="5"/>
                                        </p:tgtEl>
                                        <p:attrNameLst>
                                          <p:attrName>ppt_x</p:attrName>
                                          <p:attrName>ppt_y</p:attrName>
                                        </p:attrNameLst>
                                      </p:cBhvr>
                                      <p:rCtr x="-28190" y="23"/>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56624091-2FF5-86E1-C48F-E52A1D51C1F6}"/>
              </a:ext>
            </a:extLst>
          </p:cNvPr>
          <p:cNvSpPr/>
          <p:nvPr/>
        </p:nvSpPr>
        <p:spPr>
          <a:xfrm>
            <a:off x="2165933" y="0"/>
            <a:ext cx="7327870" cy="685799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654313" y="438696"/>
            <a:ext cx="4404871" cy="1143000"/>
          </a:xfrm>
        </p:spPr>
        <p:txBody>
          <a:bodyPr>
            <a:noAutofit/>
          </a:bodyPr>
          <a:lstStyle/>
          <a:p>
            <a:pPr algn="l"/>
            <a:r>
              <a:rPr lang="en-US" sz="7200" dirty="0"/>
              <a:t>Supper Cart Set Up</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739022" y="1510320"/>
            <a:ext cx="6181692" cy="97084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Because of the OVS model, a supper cart and the BIC dolly may need to be used together to serve supper. </a:t>
            </a:r>
          </a:p>
        </p:txBody>
      </p:sp>
      <p:sp>
        <p:nvSpPr>
          <p:cNvPr id="2" name="Rectangle 1">
            <a:extLst>
              <a:ext uri="{FF2B5EF4-FFF2-40B4-BE49-F238E27FC236}">
                <a16:creationId xmlns:a16="http://schemas.microsoft.com/office/drawing/2014/main" id="{EB3E119C-3A51-47C9-8D6C-4D576A73ABC5}"/>
              </a:ext>
            </a:extLst>
          </p:cNvPr>
          <p:cNvSpPr/>
          <p:nvPr/>
        </p:nvSpPr>
        <p:spPr>
          <a:xfrm>
            <a:off x="2934602" y="2653320"/>
            <a:ext cx="6322795" cy="3139321"/>
          </a:xfrm>
          <a:prstGeom prst="rect">
            <a:avLst/>
          </a:prstGeom>
        </p:spPr>
        <p:txBody>
          <a:bodyPr wrap="square">
            <a:spAutoFit/>
          </a:bodyPr>
          <a:lstStyle/>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Store food items in BIC insulated bags before service</a:t>
            </a:r>
          </a:p>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Use BIC dolly to carry additional bags to supper area on campus</a:t>
            </a:r>
          </a:p>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Use the shelf space on cart to store 3lb trays and </a:t>
            </a:r>
            <a:r>
              <a:rPr lang="en-US" altLang="en-US" sz="2400" dirty="0" err="1">
                <a:solidFill>
                  <a:schemeClr val="bg1"/>
                </a:solidFill>
                <a:latin typeface="Century Gothic" panose="020B0502020202020204" pitchFamily="34" charset="0"/>
              </a:rPr>
              <a:t>sporkettes</a:t>
            </a:r>
            <a:r>
              <a:rPr lang="en-US" altLang="en-US" sz="2400" dirty="0">
                <a:solidFill>
                  <a:schemeClr val="bg1"/>
                </a:solidFill>
                <a:latin typeface="Century Gothic" panose="020B0502020202020204" pitchFamily="34" charset="0"/>
              </a:rPr>
              <a:t> </a:t>
            </a:r>
          </a:p>
          <a:p>
            <a:pPr marL="457200" indent="-457200">
              <a:spcBef>
                <a:spcPts val="1200"/>
              </a:spcBef>
              <a:buFont typeface="Wingdings" panose="05000000000000000000" pitchFamily="2" charset="2"/>
              <a:buChar char="Ø"/>
            </a:pPr>
            <a:endParaRPr lang="en-US" altLang="en-US" sz="2400" dirty="0">
              <a:solidFill>
                <a:srgbClr val="000000"/>
              </a:solidFill>
              <a:latin typeface="Century Gothic" panose="020B0502020202020204" pitchFamily="34" charset="0"/>
            </a:endParaRPr>
          </a:p>
        </p:txBody>
      </p:sp>
      <p:sp>
        <p:nvSpPr>
          <p:cNvPr id="8" name="Content Placeholder 2">
            <a:extLst>
              <a:ext uri="{FF2B5EF4-FFF2-40B4-BE49-F238E27FC236}">
                <a16:creationId xmlns:a16="http://schemas.microsoft.com/office/drawing/2014/main" id="{3711B80F-6BB2-43D6-8538-51F7DCD4F191}"/>
              </a:ext>
            </a:extLst>
          </p:cNvPr>
          <p:cNvSpPr txBox="1">
            <a:spLocks/>
          </p:cNvSpPr>
          <p:nvPr/>
        </p:nvSpPr>
        <p:spPr>
          <a:xfrm>
            <a:off x="3168259" y="5250312"/>
            <a:ext cx="5323217" cy="1070885"/>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400"/>
              </a:spcAft>
              <a:buNone/>
            </a:pPr>
            <a:r>
              <a:rPr lang="en-US" altLang="en-US" sz="2400" dirty="0">
                <a:solidFill>
                  <a:schemeClr val="bg1"/>
                </a:solidFill>
                <a:latin typeface="Century Gothic" panose="020B0502020202020204" pitchFamily="34" charset="0"/>
              </a:rPr>
              <a:t>Highly recommended to set up near a lunch table in the designated eating</a:t>
            </a:r>
          </a:p>
          <a:p>
            <a:pPr marL="0" indent="0" algn="ctr">
              <a:spcBef>
                <a:spcPts val="0"/>
              </a:spcBef>
              <a:spcAft>
                <a:spcPts val="400"/>
              </a:spcAft>
              <a:buNone/>
            </a:pPr>
            <a:r>
              <a:rPr lang="en-US" altLang="en-US" sz="2400" dirty="0">
                <a:solidFill>
                  <a:schemeClr val="bg1"/>
                </a:solidFill>
                <a:latin typeface="Century Gothic" panose="020B0502020202020204" pitchFamily="34" charset="0"/>
              </a:rPr>
              <a:t> area.</a:t>
            </a:r>
          </a:p>
        </p:txBody>
      </p:sp>
      <p:sp>
        <p:nvSpPr>
          <p:cNvPr id="7" name="Flowchart: Connector 6">
            <a:extLst>
              <a:ext uri="{FF2B5EF4-FFF2-40B4-BE49-F238E27FC236}">
                <a16:creationId xmlns:a16="http://schemas.microsoft.com/office/drawing/2014/main" id="{F643F1AD-21B2-80C9-BD22-62595369F321}"/>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3905ED2D-27E3-00E2-C2F1-188066BFD08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709C468-6839-7323-364C-2F6F7BA2FF5F}"/>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E3C121D0-65FD-5F5A-47C7-4563FDE7614B}"/>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1828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A7221043-D4C7-37CE-6390-CE227AEFDA1C}"/>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CAAB772B-E829-DBAE-1D4D-A2DA4BFC7677}"/>
              </a:ext>
            </a:extLst>
          </p:cNvPr>
          <p:cNvGrpSpPr/>
          <p:nvPr/>
        </p:nvGrpSpPr>
        <p:grpSpPr>
          <a:xfrm>
            <a:off x="-222609" y="-1270454"/>
            <a:ext cx="12458700" cy="6175623"/>
            <a:chOff x="0" y="-1457325"/>
            <a:chExt cx="12458700" cy="6175623"/>
          </a:xfrm>
        </p:grpSpPr>
        <p:pic>
          <p:nvPicPr>
            <p:cNvPr id="17" name="Picture 16">
              <a:extLst>
                <a:ext uri="{FF2B5EF4-FFF2-40B4-BE49-F238E27FC236}">
                  <a16:creationId xmlns:a16="http://schemas.microsoft.com/office/drawing/2014/main" id="{3C54371C-F931-9D16-E5EE-B01815CD2B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36773"/>
              <a:ext cx="11893432" cy="6155071"/>
            </a:xfrm>
            <a:prstGeom prst="rect">
              <a:avLst/>
            </a:prstGeom>
          </p:spPr>
        </p:pic>
        <p:sp>
          <p:nvSpPr>
            <p:cNvPr id="18" name="Rectangle 17">
              <a:extLst>
                <a:ext uri="{FF2B5EF4-FFF2-40B4-BE49-F238E27FC236}">
                  <a16:creationId xmlns:a16="http://schemas.microsoft.com/office/drawing/2014/main" id="{E9851E90-D091-6CCA-8B6E-731D5F1A719D}"/>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B1AA00E-78EB-7453-2487-80E96083D480}"/>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A4C4F35-BD28-9FD6-5889-5714584D2438}"/>
                </a:ext>
              </a:extLst>
            </p:cNvPr>
            <p:cNvSpPr/>
            <p:nvPr/>
          </p:nvSpPr>
          <p:spPr>
            <a:xfrm>
              <a:off x="1809750" y="3493507"/>
              <a:ext cx="1676400" cy="923925"/>
            </a:xfrm>
            <a:prstGeom prst="rect">
              <a:avLst/>
            </a:prstGeom>
            <a:blipFill dpi="0" rotWithShape="1">
              <a:blip r:embed="rId2">
                <a:extLst>
                  <a:ext uri="{28A0092B-C50C-407E-A947-70E740481C1C}">
                    <a14:useLocalDpi xmlns:a14="http://schemas.microsoft.com/office/drawing/2010/main"/>
                  </a:ext>
                </a:extLst>
              </a:blip>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87EE4152-2C2B-6C7A-4AA4-48142C41BF12}"/>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Input 21">
              <a:extLst>
                <a:ext uri="{FF2B5EF4-FFF2-40B4-BE49-F238E27FC236}">
                  <a16:creationId xmlns:a16="http://schemas.microsoft.com/office/drawing/2014/main" id="{80C8792A-20E0-AC06-A40A-A02B65326E89}"/>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Input 22">
              <a:extLst>
                <a:ext uri="{FF2B5EF4-FFF2-40B4-BE49-F238E27FC236}">
                  <a16:creationId xmlns:a16="http://schemas.microsoft.com/office/drawing/2014/main" id="{6E18EBFF-A412-27E5-0C1E-AE5C710C6F82}"/>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a:extLst>
              <a:ext uri="{FF2B5EF4-FFF2-40B4-BE49-F238E27FC236}">
                <a16:creationId xmlns:a16="http://schemas.microsoft.com/office/drawing/2014/main" id="{08437F37-F182-F732-2125-7AE4E0810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6" name="Picture 45">
            <a:extLst>
              <a:ext uri="{FF2B5EF4-FFF2-40B4-BE49-F238E27FC236}">
                <a16:creationId xmlns:a16="http://schemas.microsoft.com/office/drawing/2014/main" id="{2831565F-F984-617A-8A4D-AEC0DDD584F4}"/>
              </a:ext>
            </a:extLst>
          </p:cNvPr>
          <p:cNvPicPr>
            <a:picLocks noChangeAspect="1"/>
          </p:cNvPicPr>
          <p:nvPr/>
        </p:nvPicPr>
        <p:blipFill>
          <a:blip r:embed="rId5"/>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9" name="Group 8">
            <a:extLst>
              <a:ext uri="{FF2B5EF4-FFF2-40B4-BE49-F238E27FC236}">
                <a16:creationId xmlns:a16="http://schemas.microsoft.com/office/drawing/2014/main" id="{AE30A9D7-5B0A-2945-C9C2-AB9E0321783B}"/>
              </a:ext>
            </a:extLst>
          </p:cNvPr>
          <p:cNvGrpSpPr/>
          <p:nvPr/>
        </p:nvGrpSpPr>
        <p:grpSpPr>
          <a:xfrm>
            <a:off x="7129822" y="1447704"/>
            <a:ext cx="1875717" cy="2076289"/>
            <a:chOff x="7954133" y="2608512"/>
            <a:chExt cx="2090827" cy="2276276"/>
          </a:xfrm>
        </p:grpSpPr>
        <p:sp>
          <p:nvSpPr>
            <p:cNvPr id="10" name="Cube 9">
              <a:extLst>
                <a:ext uri="{FF2B5EF4-FFF2-40B4-BE49-F238E27FC236}">
                  <a16:creationId xmlns:a16="http://schemas.microsoft.com/office/drawing/2014/main" id="{E8F8BA8A-4418-9C4A-A609-C66F4FA6FAA6}"/>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5FA8571-CFDC-840F-5190-01B4C73C038B}"/>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12" name="Block Arc 11">
              <a:extLst>
                <a:ext uri="{FF2B5EF4-FFF2-40B4-BE49-F238E27FC236}">
                  <a16:creationId xmlns:a16="http://schemas.microsoft.com/office/drawing/2014/main" id="{D051963F-71AD-CDC7-FC07-B6989AAA6749}"/>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3" name="Parallelogram 12">
              <a:extLst>
                <a:ext uri="{FF2B5EF4-FFF2-40B4-BE49-F238E27FC236}">
                  <a16:creationId xmlns:a16="http://schemas.microsoft.com/office/drawing/2014/main" id="{2AB96A7E-A680-C2DE-22AB-B0776489003C}"/>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6E16FDBC-4F6D-2E3C-2D99-3C8B82310041}"/>
                </a:ext>
              </a:extLst>
            </p:cNvPr>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DBDD1029-FD0D-83E2-15F4-21C77961F7D7}"/>
                </a:ext>
              </a:extLst>
            </p:cNvPr>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2D5349B6-C41C-357B-A073-1225C7E321B4}"/>
              </a:ext>
            </a:extLst>
          </p:cNvPr>
          <p:cNvSpPr/>
          <p:nvPr/>
        </p:nvSpPr>
        <p:spPr>
          <a:xfrm>
            <a:off x="10976" y="2378711"/>
            <a:ext cx="5412269" cy="4282626"/>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itle 3">
            <a:extLst>
              <a:ext uri="{FF2B5EF4-FFF2-40B4-BE49-F238E27FC236}">
                <a16:creationId xmlns:a16="http://schemas.microsoft.com/office/drawing/2014/main" id="{8A989ABE-4237-0935-9365-C92FE56B1533}"/>
              </a:ext>
            </a:extLst>
          </p:cNvPr>
          <p:cNvSpPr>
            <a:spLocks noGrp="1"/>
          </p:cNvSpPr>
          <p:nvPr>
            <p:ph type="title"/>
          </p:nvPr>
        </p:nvSpPr>
        <p:spPr>
          <a:xfrm>
            <a:off x="65459" y="2145137"/>
            <a:ext cx="4216155" cy="1593121"/>
          </a:xfrm>
          <a:noFill/>
        </p:spPr>
        <p:txBody>
          <a:bodyPr>
            <a:normAutofit/>
          </a:bodyPr>
          <a:lstStyle/>
          <a:p>
            <a:pPr algn="l"/>
            <a:r>
              <a:rPr lang="en-US" sz="4000" dirty="0"/>
              <a:t> </a:t>
            </a:r>
            <a:r>
              <a:rPr lang="en-US" dirty="0"/>
              <a:t>Ice Blankets</a:t>
            </a:r>
            <a:endParaRPr lang="en-US" sz="7200" dirty="0"/>
          </a:p>
        </p:txBody>
      </p:sp>
      <p:sp>
        <p:nvSpPr>
          <p:cNvPr id="44" name="TextBox 43">
            <a:extLst>
              <a:ext uri="{FF2B5EF4-FFF2-40B4-BE49-F238E27FC236}">
                <a16:creationId xmlns:a16="http://schemas.microsoft.com/office/drawing/2014/main" id="{0F587C4D-CE59-B924-9ABE-3CFDEB58BB81}"/>
              </a:ext>
            </a:extLst>
          </p:cNvPr>
          <p:cNvSpPr txBox="1"/>
          <p:nvPr/>
        </p:nvSpPr>
        <p:spPr>
          <a:xfrm>
            <a:off x="24609" y="3489168"/>
            <a:ext cx="5385001" cy="830997"/>
          </a:xfrm>
          <a:prstGeom prst="rect">
            <a:avLst/>
          </a:prstGeom>
          <a:noFill/>
        </p:spPr>
        <p:txBody>
          <a:bodyPr wrap="square">
            <a:spAutoFit/>
          </a:bodyPr>
          <a:lstStyle/>
          <a:p>
            <a:r>
              <a:rPr lang="en-US" sz="1600" dirty="0">
                <a:solidFill>
                  <a:schemeClr val="bg1"/>
                </a:solidFill>
                <a:latin typeface="Century Gothic" panose="020B0502020202020204" pitchFamily="34" charset="0"/>
              </a:rPr>
              <a:t>When packing supper meals for after school programs use the frozen ice blankets to ensure serving temperatures of cold food items.</a:t>
            </a:r>
          </a:p>
        </p:txBody>
      </p:sp>
      <p:pic>
        <p:nvPicPr>
          <p:cNvPr id="47" name="Picture 46" descr="A screenshot of a computer&#10;&#10;Description automatically generated">
            <a:extLst>
              <a:ext uri="{FF2B5EF4-FFF2-40B4-BE49-F238E27FC236}">
                <a16:creationId xmlns:a16="http://schemas.microsoft.com/office/drawing/2014/main" id="{B148665E-4359-A77B-D5E2-61D29F2221DB}"/>
              </a:ext>
            </a:extLst>
          </p:cNvPr>
          <p:cNvPicPr>
            <a:picLocks noChangeAspect="1"/>
          </p:cNvPicPr>
          <p:nvPr/>
        </p:nvPicPr>
        <p:blipFill>
          <a:blip r:embed="rId8"/>
          <a:stretch>
            <a:fillRect/>
          </a:stretch>
        </p:blipFill>
        <p:spPr>
          <a:xfrm>
            <a:off x="3489876" y="196664"/>
            <a:ext cx="1153216" cy="833686"/>
          </a:xfrm>
          <a:prstGeom prst="rect">
            <a:avLst/>
          </a:prstGeom>
          <a:ln w="9525">
            <a:solidFill>
              <a:schemeClr val="accent5">
                <a:lumMod val="20000"/>
                <a:lumOff val="80000"/>
              </a:schemeClr>
            </a:solidFill>
          </a:ln>
        </p:spPr>
      </p:pic>
      <p:sp>
        <p:nvSpPr>
          <p:cNvPr id="52" name="TextBox 51">
            <a:extLst>
              <a:ext uri="{FF2B5EF4-FFF2-40B4-BE49-F238E27FC236}">
                <a16:creationId xmlns:a16="http://schemas.microsoft.com/office/drawing/2014/main" id="{87A9E1C1-3074-4814-43A6-573B7AE8BD95}"/>
              </a:ext>
            </a:extLst>
          </p:cNvPr>
          <p:cNvSpPr txBox="1"/>
          <p:nvPr/>
        </p:nvSpPr>
        <p:spPr>
          <a:xfrm>
            <a:off x="170562" y="4464654"/>
            <a:ext cx="4707793" cy="1815882"/>
          </a:xfrm>
          <a:prstGeom prst="rect">
            <a:avLst/>
          </a:prstGeom>
          <a:noFill/>
        </p:spPr>
        <p:txBody>
          <a:bodyPr wrap="square">
            <a:spAutoFit/>
          </a:bodyPr>
          <a:lstStyle/>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Six (6) frozen ice blankets (CMS #4205) per insulated bag</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Ice packs should be refrozen daily</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Discard damaged (leaking, torn) ice blankets </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Refer to the </a:t>
            </a:r>
            <a:r>
              <a:rPr lang="en-US" sz="1600" i="1" dirty="0">
                <a:solidFill>
                  <a:schemeClr val="bg1"/>
                </a:solidFill>
                <a:latin typeface="Century Gothic" panose="020B0502020202020204" pitchFamily="34" charset="0"/>
              </a:rPr>
              <a:t>“Ice Blankets Best Practice</a:t>
            </a:r>
            <a:r>
              <a:rPr lang="en-US" sz="1600" dirty="0">
                <a:solidFill>
                  <a:schemeClr val="bg1"/>
                </a:solidFill>
                <a:latin typeface="Century Gothic" panose="020B0502020202020204" pitchFamily="34" charset="0"/>
              </a:rPr>
              <a:t>” located on the Café LA website</a:t>
            </a:r>
          </a:p>
        </p:txBody>
      </p:sp>
      <p:pic>
        <p:nvPicPr>
          <p:cNvPr id="53" name="Picture 52">
            <a:extLst>
              <a:ext uri="{FF2B5EF4-FFF2-40B4-BE49-F238E27FC236}">
                <a16:creationId xmlns:a16="http://schemas.microsoft.com/office/drawing/2014/main" id="{7DC55193-CD02-F505-CCE6-4A2CE9DF53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028" name="Picture 4" descr="Apple PNG Images free Download - Pngfre">
            <a:extLst>
              <a:ext uri="{FF2B5EF4-FFF2-40B4-BE49-F238E27FC236}">
                <a16:creationId xmlns:a16="http://schemas.microsoft.com/office/drawing/2014/main" id="{90585DAB-5DEA-35EE-411F-65E798FEE2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0277" y="2698904"/>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descr="Juicy Juice Veggie Orange Medley Single Serve - 4.23 Fl. Oz. - Round Eye  Supply">
            <a:extLst>
              <a:ext uri="{FF2B5EF4-FFF2-40B4-BE49-F238E27FC236}">
                <a16:creationId xmlns:a16="http://schemas.microsoft.com/office/drawing/2014/main" id="{3B6DA516-30D4-9E03-EC35-20DD55317B5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818333" y="264060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2" descr="Juicy Juice Veggie Orange Medley Single Serve - 4.23 Fl. Oz. - Round Eye  Supply">
            <a:extLst>
              <a:ext uri="{FF2B5EF4-FFF2-40B4-BE49-F238E27FC236}">
                <a16:creationId xmlns:a16="http://schemas.microsoft.com/office/drawing/2014/main" id="{556C5E2E-1EF3-A311-1BB8-36E8136D82C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731855" y="281834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Juicy Juice Veggie Orange Medley Single Serve - 4.23 Fl. Oz. - Round Eye  Supply">
            <a:extLst>
              <a:ext uri="{FF2B5EF4-FFF2-40B4-BE49-F238E27FC236}">
                <a16:creationId xmlns:a16="http://schemas.microsoft.com/office/drawing/2014/main" id="{2034E0FB-F91E-D2E4-5E2A-D4AB4BEFE88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569777" y="294540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pple PNG Images free Download - Pngfre">
            <a:extLst>
              <a:ext uri="{FF2B5EF4-FFF2-40B4-BE49-F238E27FC236}">
                <a16:creationId xmlns:a16="http://schemas.microsoft.com/office/drawing/2014/main" id="{35935D88-57E0-A1ED-348F-C9238E875E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866" y="2857530"/>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pple PNG Images free Download - Pngfre">
            <a:extLst>
              <a:ext uri="{FF2B5EF4-FFF2-40B4-BE49-F238E27FC236}">
                <a16:creationId xmlns:a16="http://schemas.microsoft.com/office/drawing/2014/main" id="{F7745E52-7A2C-2D7D-650F-ED513BF197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7760" y="3059180"/>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Food Grade Acrylic Gel Ice Pack Ice Sheet Ice Cubes - Buy Ice Pack,Gel Ice,Ice Pack Sheet ...">
            <a:extLst>
              <a:ext uri="{FF2B5EF4-FFF2-40B4-BE49-F238E27FC236}">
                <a16:creationId xmlns:a16="http://schemas.microsoft.com/office/drawing/2014/main" id="{C7823381-1EDD-4A6E-53A3-51B78C2863A9}"/>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972228" y="2044821"/>
            <a:ext cx="1286921" cy="12869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Food Grade Acrylic Gel Ice Pack Ice Sheet Ice Cubes - Buy Ice Pack,Gel Ice,Ice Pack Sheet ...">
            <a:extLst>
              <a:ext uri="{FF2B5EF4-FFF2-40B4-BE49-F238E27FC236}">
                <a16:creationId xmlns:a16="http://schemas.microsoft.com/office/drawing/2014/main" id="{961336EF-1539-4B80-BD6F-EAC323F9148A}"/>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852654" y="2257593"/>
            <a:ext cx="1286921" cy="128692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Food Grade Acrylic Gel Ice Pack Ice Sheet Ice Cubes - Buy Ice Pack,Gel Ice,Ice Pack Sheet ...">
            <a:extLst>
              <a:ext uri="{FF2B5EF4-FFF2-40B4-BE49-F238E27FC236}">
                <a16:creationId xmlns:a16="http://schemas.microsoft.com/office/drawing/2014/main" id="{D2608807-2F20-D42E-31E7-B6097E5696D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638850" y="2485849"/>
            <a:ext cx="1270832" cy="127083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912745E1-FAAF-456D-F378-C8351165D705}"/>
              </a:ext>
            </a:extLst>
          </p:cNvPr>
          <p:cNvSpPr/>
          <p:nvPr/>
        </p:nvSpPr>
        <p:spPr>
          <a:xfrm>
            <a:off x="7163664" y="2485849"/>
            <a:ext cx="1259974" cy="1020694"/>
          </a:xfrm>
          <a:prstGeom prst="rect">
            <a:avLst/>
          </a:prstGeom>
          <a:solidFill>
            <a:srgbClr val="CD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1AC62E1F-0A6D-3AB5-7B7F-1115758A38D3}"/>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551818" y="2666753"/>
            <a:ext cx="402993" cy="575996"/>
          </a:xfrm>
          <a:prstGeom prst="rect">
            <a:avLst/>
          </a:prstGeom>
        </p:spPr>
      </p:pic>
      <p:grpSp>
        <p:nvGrpSpPr>
          <p:cNvPr id="24" name="Group 23">
            <a:extLst>
              <a:ext uri="{FF2B5EF4-FFF2-40B4-BE49-F238E27FC236}">
                <a16:creationId xmlns:a16="http://schemas.microsoft.com/office/drawing/2014/main" id="{532EBF2D-4102-0387-41A9-ED382E106A47}"/>
              </a:ext>
            </a:extLst>
          </p:cNvPr>
          <p:cNvGrpSpPr/>
          <p:nvPr/>
        </p:nvGrpSpPr>
        <p:grpSpPr>
          <a:xfrm>
            <a:off x="8644541" y="784413"/>
            <a:ext cx="3277982" cy="5191385"/>
            <a:chOff x="14049684" y="-1560038"/>
            <a:chExt cx="5183803" cy="8954031"/>
          </a:xfrm>
        </p:grpSpPr>
        <p:sp>
          <p:nvSpPr>
            <p:cNvPr id="25" name="Oval 24">
              <a:extLst>
                <a:ext uri="{FF2B5EF4-FFF2-40B4-BE49-F238E27FC236}">
                  <a16:creationId xmlns:a16="http://schemas.microsoft.com/office/drawing/2014/main" id="{9F23E2F2-11E1-58AF-ABF4-69E807F48867}"/>
                </a:ext>
              </a:extLst>
            </p:cNvPr>
            <p:cNvSpPr/>
            <p:nvPr/>
          </p:nvSpPr>
          <p:spPr>
            <a:xfrm>
              <a:off x="17099070" y="-325477"/>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
              <a:extLst>
                <a:ext uri="{FF2B5EF4-FFF2-40B4-BE49-F238E27FC236}">
                  <a16:creationId xmlns:a16="http://schemas.microsoft.com/office/drawing/2014/main" id="{A5F83BFE-5C0E-5ACA-D214-74DC537C9E63}"/>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4049684" y="-1560038"/>
              <a:ext cx="5183803" cy="895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0456BD6D-8E6E-6129-EBAA-9E89695604E0}"/>
              </a:ext>
            </a:extLst>
          </p:cNvPr>
          <p:cNvGrpSpPr/>
          <p:nvPr/>
        </p:nvGrpSpPr>
        <p:grpSpPr>
          <a:xfrm rot="224301">
            <a:off x="10528527" y="3160318"/>
            <a:ext cx="487376" cy="119011"/>
            <a:chOff x="1488734" y="3393104"/>
            <a:chExt cx="566777" cy="147362"/>
          </a:xfrm>
        </p:grpSpPr>
        <p:sp>
          <p:nvSpPr>
            <p:cNvPr id="49" name="Rectangle 48">
              <a:extLst>
                <a:ext uri="{FF2B5EF4-FFF2-40B4-BE49-F238E27FC236}">
                  <a16:creationId xmlns:a16="http://schemas.microsoft.com/office/drawing/2014/main" id="{ECBF2128-3064-535B-C767-16AB61276BCE}"/>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blue and orange logo&#10;&#10;Description automatically generated">
              <a:extLst>
                <a:ext uri="{FF2B5EF4-FFF2-40B4-BE49-F238E27FC236}">
                  <a16:creationId xmlns:a16="http://schemas.microsoft.com/office/drawing/2014/main" id="{516C424E-1EB7-382D-11BB-6758302D53E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Tree>
    <p:extLst>
      <p:ext uri="{BB962C8B-B14F-4D97-AF65-F5344CB8AC3E}">
        <p14:creationId xmlns:p14="http://schemas.microsoft.com/office/powerpoint/2010/main" val="6844414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976 -0.00139 L 0.00976 -0.00116 C 0.00963 -0.00764 0.01107 -0.05903 0.00755 -0.08241 C 0.00612 -0.09121 0.00234 -0.10787 0.00065 -0.11459 C -0.00039 -0.11875 -0.0013 -0.12315 -0.00274 -0.12686 C -0.00391 -0.12987 -0.00599 -0.13195 -0.00729 -0.13473 C -0.00899 -0.13866 -0.0099 -0.14352 -0.01185 -0.147 C -0.01406 -0.15116 -0.01719 -0.15348 -0.01979 -0.15695 C -0.02175 -0.15973 -0.02344 -0.16274 -0.02539 -0.16505 C -0.03034 -0.1713 -0.03542 -0.17686 -0.04024 -0.18334 C -0.04258 -0.18658 -0.04935 -0.19584 -0.05156 -0.19746 C -0.05443 -0.19954 -0.05768 -0.20024 -0.06068 -0.20139 C -0.0668 -0.19977 -0.08021 -0.20209 -0.08672 -0.19144 C -0.09037 -0.18565 -0.09362 -0.1794 -0.09701 -0.17315 C -0.10807 -0.15348 -0.08828 -0.1882 -0.10274 -0.16505 C -0.10547 -0.16065 -0.10794 -0.15579 -0.11068 -0.15093 L -0.11289 -0.147 C -0.11406 -0.14167 -0.11537 -0.13635 -0.11628 -0.13079 C -0.11771 -0.12292 -0.11966 -0.10649 -0.11966 -0.10625 C -0.12005 -0.09237 -0.12005 -0.07825 -0.12084 -0.06412 C -0.12409 -0.01088 -0.12318 -0.09607 -0.12318 -0.03172 L -0.12318 -0.03149 " pathEditMode="relative" rAng="0" ptsTypes="AAAAAAAAAAAAAAAAAAAAAA">
                                      <p:cBhvr>
                                        <p:cTn id="6" dur="2000" fill="hold"/>
                                        <p:tgtEl>
                                          <p:spTgt spid="55"/>
                                        </p:tgtEl>
                                        <p:attrNameLst>
                                          <p:attrName>ppt_x</p:attrName>
                                          <p:attrName>ppt_y</p:attrName>
                                        </p:attrNameLst>
                                      </p:cBhvr>
                                      <p:rCtr x="-6654" y="-10000"/>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55"/>
                                        </p:tgtEl>
                                        <p:attrNameLst>
                                          <p:attrName>style.visibility</p:attrName>
                                        </p:attrNameLst>
                                      </p:cBhvr>
                                      <p:to>
                                        <p:strVal val="hidden"/>
                                      </p:to>
                                    </p:set>
                                  </p:childTnLst>
                                </p:cTn>
                              </p:par>
                            </p:childTnLst>
                          </p:cTn>
                        </p:par>
                        <p:par>
                          <p:cTn id="10" fill="hold">
                            <p:stCondLst>
                              <p:cond delay="2000"/>
                            </p:stCondLst>
                            <p:childTnLst>
                              <p:par>
                                <p:cTn id="11" presetID="0" presetClass="path" presetSubtype="0" accel="50000" decel="50000" fill="hold" nodeType="afterEffect">
                                  <p:stCondLst>
                                    <p:cond delay="0"/>
                                  </p:stCondLst>
                                  <p:childTnLst>
                                    <p:animMotion origin="layout" path="M -0.02187 -0.00625 L -0.02187 -0.00602 C -0.022 -0.0125 -0.02057 -0.06389 -0.02409 -0.08727 C -0.02552 -0.09607 -0.0293 -0.11273 -0.03099 -0.11945 C -0.03203 -0.12361 -0.03294 -0.12801 -0.03437 -0.13171 C -0.03555 -0.13472 -0.03763 -0.13681 -0.03893 -0.13958 C -0.04062 -0.14352 -0.04153 -0.14838 -0.04349 -0.15185 C -0.0457 -0.15602 -0.04883 -0.15833 -0.05143 -0.16181 C -0.05338 -0.16458 -0.05508 -0.16759 -0.05703 -0.16991 C -0.06198 -0.17616 -0.06706 -0.18171 -0.07187 -0.1882 C -0.07422 -0.19144 -0.08099 -0.2007 -0.0832 -0.20232 C -0.08607 -0.2044 -0.08932 -0.20509 -0.09232 -0.20625 C -0.09844 -0.20463 -0.11185 -0.20695 -0.11836 -0.1963 C -0.122 -0.19051 -0.12526 -0.18426 -0.12864 -0.17801 C -0.13971 -0.15833 -0.11992 -0.19306 -0.13437 -0.16991 C -0.13711 -0.16551 -0.13958 -0.16065 -0.14232 -0.15579 L -0.14453 -0.15185 C -0.1457 -0.14653 -0.147 -0.14121 -0.14791 -0.13565 C -0.14935 -0.12778 -0.1513 -0.11134 -0.1513 -0.11111 C -0.15169 -0.09722 -0.15169 -0.0831 -0.15247 -0.06898 C -0.15573 -0.01574 -0.15482 -0.10093 -0.15482 -0.03658 L -0.15482 -0.03634 " pathEditMode="relative" rAng="0" ptsTypes="AAAAAAAAAAAAAAAAAAAAAA">
                                      <p:cBhvr>
                                        <p:cTn id="12" dur="2000" fill="hold"/>
                                        <p:tgtEl>
                                          <p:spTgt spid="56"/>
                                        </p:tgtEl>
                                        <p:attrNameLst>
                                          <p:attrName>ppt_x</p:attrName>
                                          <p:attrName>ppt_y</p:attrName>
                                        </p:attrNameLst>
                                      </p:cBhvr>
                                      <p:rCtr x="-6654" y="-10000"/>
                                    </p:animMotion>
                                  </p:childTnLst>
                                </p:cTn>
                              </p:par>
                            </p:childTnLst>
                          </p:cTn>
                        </p:par>
                        <p:par>
                          <p:cTn id="13" fill="hold">
                            <p:stCondLst>
                              <p:cond delay="4000"/>
                            </p:stCondLst>
                            <p:childTnLst>
                              <p:par>
                                <p:cTn id="14" presetID="1" presetClass="exit" presetSubtype="0" fill="hold" nodeType="afterEffect">
                                  <p:stCondLst>
                                    <p:cond delay="0"/>
                                  </p:stCondLst>
                                  <p:childTnLst>
                                    <p:set>
                                      <p:cBhvr>
                                        <p:cTn id="15" dur="1" fill="hold">
                                          <p:stCondLst>
                                            <p:cond delay="0"/>
                                          </p:stCondLst>
                                        </p:cTn>
                                        <p:tgtEl>
                                          <p:spTgt spid="56"/>
                                        </p:tgtEl>
                                        <p:attrNameLst>
                                          <p:attrName>style.visibility</p:attrName>
                                        </p:attrNameLst>
                                      </p:cBhvr>
                                      <p:to>
                                        <p:strVal val="hidden"/>
                                      </p:to>
                                    </p:set>
                                  </p:childTnLst>
                                </p:cTn>
                              </p:par>
                            </p:childTnLst>
                          </p:cTn>
                        </p:par>
                        <p:par>
                          <p:cTn id="16" fill="hold">
                            <p:stCondLst>
                              <p:cond delay="4000"/>
                            </p:stCondLst>
                            <p:childTnLst>
                              <p:par>
                                <p:cTn id="17" presetID="0" presetClass="path" presetSubtype="0" accel="50000" decel="50000" fill="hold" nodeType="afterEffect">
                                  <p:stCondLst>
                                    <p:cond delay="0"/>
                                  </p:stCondLst>
                                  <p:childTnLst>
                                    <p:animMotion origin="layout" path="M -0.01159 0.00208 L -0.01159 0.00231 C -0.01172 -0.00417 -0.01029 -0.05556 -0.01381 -0.07894 C -0.01524 -0.08773 -0.01901 -0.1044 -0.02071 -0.11111 C -0.02175 -0.11528 -0.02266 -0.11968 -0.02409 -0.12338 C -0.02526 -0.12639 -0.02735 -0.12848 -0.02865 -0.13125 C -0.03034 -0.13519 -0.03125 -0.14005 -0.03321 -0.14352 C -0.03542 -0.14769 -0.03855 -0.15 -0.04115 -0.15348 C -0.0431 -0.15625 -0.0448 -0.15926 -0.04675 -0.16158 C -0.0517 -0.16783 -0.05677 -0.17338 -0.06159 -0.17986 C -0.06394 -0.1831 -0.07071 -0.19236 -0.07292 -0.19398 C -0.07579 -0.19607 -0.07904 -0.19676 -0.08204 -0.19792 C -0.08816 -0.1963 -0.10157 -0.19861 -0.10808 -0.18797 C -0.11172 -0.18218 -0.11498 -0.17593 -0.11836 -0.16968 C -0.12943 -0.15 -0.10964 -0.18473 -0.12409 -0.16158 C -0.12683 -0.15718 -0.1293 -0.15232 -0.13204 -0.14746 L -0.13425 -0.14352 C -0.13542 -0.1382 -0.13672 -0.13287 -0.13763 -0.12732 C -0.13907 -0.11945 -0.14102 -0.10301 -0.14102 -0.10278 C -0.14141 -0.08889 -0.14141 -0.07477 -0.14219 -0.06065 C -0.14545 -0.00741 -0.14454 -0.0926 -0.14454 -0.02824 L -0.14454 -0.02801 " pathEditMode="relative" rAng="0" ptsTypes="AAAAAAAAAAAAAAAAAAAAAA">
                                      <p:cBhvr>
                                        <p:cTn id="18" dur="2000" fill="hold"/>
                                        <p:tgtEl>
                                          <p:spTgt spid="57"/>
                                        </p:tgtEl>
                                        <p:attrNameLst>
                                          <p:attrName>ppt_x</p:attrName>
                                          <p:attrName>ppt_y</p:attrName>
                                        </p:attrNameLst>
                                      </p:cBhvr>
                                      <p:rCtr x="-6654" y="-10000"/>
                                    </p:animMotion>
                                  </p:childTnLst>
                                </p:cTn>
                              </p:par>
                            </p:childTnLst>
                          </p:cTn>
                        </p:par>
                        <p:par>
                          <p:cTn id="19" fill="hold">
                            <p:stCondLst>
                              <p:cond delay="6000"/>
                            </p:stCondLst>
                            <p:childTnLst>
                              <p:par>
                                <p:cTn id="20" presetID="1" presetClass="exit" presetSubtype="0" fill="hold" nodeType="afterEffect">
                                  <p:stCondLst>
                                    <p:cond delay="0"/>
                                  </p:stCondLst>
                                  <p:childTnLst>
                                    <p:set>
                                      <p:cBhvr>
                                        <p:cTn id="21"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C202E77-AC5A-46B1-3858-D3A1F48CDDCC}"/>
              </a:ext>
            </a:extLst>
          </p:cNvPr>
          <p:cNvGrpSpPr/>
          <p:nvPr/>
        </p:nvGrpSpPr>
        <p:grpSpPr>
          <a:xfrm>
            <a:off x="-222609" y="-1270454"/>
            <a:ext cx="12458700" cy="6175623"/>
            <a:chOff x="0" y="-1457325"/>
            <a:chExt cx="12458700" cy="6175623"/>
          </a:xfrm>
        </p:grpSpPr>
        <p:pic>
          <p:nvPicPr>
            <p:cNvPr id="17" name="Picture 16">
              <a:extLst>
                <a:ext uri="{FF2B5EF4-FFF2-40B4-BE49-F238E27FC236}">
                  <a16:creationId xmlns:a16="http://schemas.microsoft.com/office/drawing/2014/main" id="{016A40C9-1961-5EDD-09AF-B3D8E8C9F6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36773"/>
              <a:ext cx="11893432" cy="6155071"/>
            </a:xfrm>
            <a:prstGeom prst="rect">
              <a:avLst/>
            </a:prstGeom>
          </p:spPr>
        </p:pic>
        <p:sp>
          <p:nvSpPr>
            <p:cNvPr id="18" name="Rectangle 17">
              <a:extLst>
                <a:ext uri="{FF2B5EF4-FFF2-40B4-BE49-F238E27FC236}">
                  <a16:creationId xmlns:a16="http://schemas.microsoft.com/office/drawing/2014/main" id="{3D08D538-1C5C-B2A9-F0C2-C0B9CD3BA242}"/>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659C02-EDF7-742B-1E00-E92C2FD74C82}"/>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F4A5565-62A2-EA06-AFF4-F1EE1E39CE42}"/>
                </a:ext>
              </a:extLst>
            </p:cNvPr>
            <p:cNvSpPr/>
            <p:nvPr/>
          </p:nvSpPr>
          <p:spPr>
            <a:xfrm>
              <a:off x="1809750" y="3493507"/>
              <a:ext cx="1676400" cy="923925"/>
            </a:xfrm>
            <a:prstGeom prst="rect">
              <a:avLst/>
            </a:prstGeom>
            <a:blipFill dpi="0" rotWithShape="1">
              <a:blip r:embed="rId2">
                <a:extLst>
                  <a:ext uri="{28A0092B-C50C-407E-A947-70E740481C1C}">
                    <a14:useLocalDpi xmlns:a14="http://schemas.microsoft.com/office/drawing/2010/main"/>
                  </a:ext>
                </a:extLst>
              </a:blip>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98E8C206-8E44-E556-8D07-58BB30A6B7A9}"/>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Input 21">
              <a:extLst>
                <a:ext uri="{FF2B5EF4-FFF2-40B4-BE49-F238E27FC236}">
                  <a16:creationId xmlns:a16="http://schemas.microsoft.com/office/drawing/2014/main" id="{655C833D-9248-DB81-93AF-580923B47B68}"/>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Input 22">
              <a:extLst>
                <a:ext uri="{FF2B5EF4-FFF2-40B4-BE49-F238E27FC236}">
                  <a16:creationId xmlns:a16="http://schemas.microsoft.com/office/drawing/2014/main" id="{79132A2B-8613-A9D6-B37D-2A21F2372D78}"/>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a:extLst>
              <a:ext uri="{FF2B5EF4-FFF2-40B4-BE49-F238E27FC236}">
                <a16:creationId xmlns:a16="http://schemas.microsoft.com/office/drawing/2014/main" id="{26C6D8BB-8F58-DC4E-55F3-958910494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6" name="Picture 45">
            <a:extLst>
              <a:ext uri="{FF2B5EF4-FFF2-40B4-BE49-F238E27FC236}">
                <a16:creationId xmlns:a16="http://schemas.microsoft.com/office/drawing/2014/main" id="{9D550905-638F-E865-B9AC-4C42E4470106}"/>
              </a:ext>
            </a:extLst>
          </p:cNvPr>
          <p:cNvPicPr>
            <a:picLocks noChangeAspect="1"/>
          </p:cNvPicPr>
          <p:nvPr/>
        </p:nvPicPr>
        <p:blipFill>
          <a:blip r:embed="rId5"/>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9" name="Group 8">
            <a:extLst>
              <a:ext uri="{FF2B5EF4-FFF2-40B4-BE49-F238E27FC236}">
                <a16:creationId xmlns:a16="http://schemas.microsoft.com/office/drawing/2014/main" id="{49E54C89-CC8F-FEE6-2DED-B907DAC05631}"/>
              </a:ext>
            </a:extLst>
          </p:cNvPr>
          <p:cNvGrpSpPr/>
          <p:nvPr/>
        </p:nvGrpSpPr>
        <p:grpSpPr>
          <a:xfrm>
            <a:off x="7156992" y="1430254"/>
            <a:ext cx="1875717" cy="2076289"/>
            <a:chOff x="7954133" y="2608512"/>
            <a:chExt cx="2090827" cy="2276276"/>
          </a:xfrm>
        </p:grpSpPr>
        <p:sp>
          <p:nvSpPr>
            <p:cNvPr id="10" name="Cube 9">
              <a:extLst>
                <a:ext uri="{FF2B5EF4-FFF2-40B4-BE49-F238E27FC236}">
                  <a16:creationId xmlns:a16="http://schemas.microsoft.com/office/drawing/2014/main" id="{2DEA1E87-3DB2-0F4F-0A04-4B7646868AEB}"/>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A5F5730-88B4-40E5-81BB-553B01EB8DD2}"/>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12" name="Block Arc 11">
              <a:extLst>
                <a:ext uri="{FF2B5EF4-FFF2-40B4-BE49-F238E27FC236}">
                  <a16:creationId xmlns:a16="http://schemas.microsoft.com/office/drawing/2014/main" id="{CB87144C-B49C-6FED-DF12-A62D6FF7E50A}"/>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3" name="Parallelogram 12">
              <a:extLst>
                <a:ext uri="{FF2B5EF4-FFF2-40B4-BE49-F238E27FC236}">
                  <a16:creationId xmlns:a16="http://schemas.microsoft.com/office/drawing/2014/main" id="{8DFAD711-ABB0-DDFE-901E-406A875BED47}"/>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23F1D740-BFA9-A62C-F0C7-B04B6695B66E}"/>
                </a:ext>
              </a:extLst>
            </p:cNvPr>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71B7280-2CC5-0D4C-8ACD-8A533564B750}"/>
                </a:ext>
              </a:extLst>
            </p:cNvPr>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8" name="Picture 7" descr="A white package with black text&#10;&#10;Description automatically generated">
            <a:extLst>
              <a:ext uri="{FF2B5EF4-FFF2-40B4-BE49-F238E27FC236}">
                <a16:creationId xmlns:a16="http://schemas.microsoft.com/office/drawing/2014/main" id="{487675ED-FE8B-EF31-ACE8-2DA340C003C3}"/>
              </a:ext>
            </a:extLst>
          </p:cNvPr>
          <p:cNvPicPr>
            <a:picLocks noChangeAspect="1"/>
          </p:cNvPicPr>
          <p:nvPr/>
        </p:nvPicPr>
        <p:blipFill>
          <a:blip r:embed="rId8"/>
          <a:stretch>
            <a:fillRect/>
          </a:stretch>
        </p:blipFill>
        <p:spPr>
          <a:xfrm rot="476097">
            <a:off x="8759294" y="2900857"/>
            <a:ext cx="1433431" cy="695840"/>
          </a:xfrm>
          <a:prstGeom prst="rect">
            <a:avLst/>
          </a:prstGeom>
        </p:spPr>
      </p:pic>
      <p:pic>
        <p:nvPicPr>
          <p:cNvPr id="27" name="Picture 26" descr="Tony's 4&quot; Round Galaxy Cheese Pizza Case | FoodServiceDirect">
            <a:extLst>
              <a:ext uri="{FF2B5EF4-FFF2-40B4-BE49-F238E27FC236}">
                <a16:creationId xmlns:a16="http://schemas.microsoft.com/office/drawing/2014/main" id="{5596F24C-C73D-0B0D-3701-FDF059243E8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99485" y="2785622"/>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7" descr="Tony's 4&quot; Round Galaxy Cheese Pizza Case | FoodServiceDirect">
            <a:extLst>
              <a:ext uri="{FF2B5EF4-FFF2-40B4-BE49-F238E27FC236}">
                <a16:creationId xmlns:a16="http://schemas.microsoft.com/office/drawing/2014/main" id="{7B0DBFA6-3489-2052-D19A-3FF93E56277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28381" y="2748802"/>
            <a:ext cx="526182" cy="528958"/>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8" descr="Tony's 4&quot; Round Galaxy Cheese Pizza Case | FoodServiceDirect">
            <a:extLst>
              <a:ext uri="{FF2B5EF4-FFF2-40B4-BE49-F238E27FC236}">
                <a16:creationId xmlns:a16="http://schemas.microsoft.com/office/drawing/2014/main" id="{B6A70EF2-89F6-7395-2D11-88A93D3007D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23286" y="2952156"/>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descr="Tony's 4&quot; Round Galaxy Cheese Pizza Case | FoodServiceDirect">
            <a:extLst>
              <a:ext uri="{FF2B5EF4-FFF2-40B4-BE49-F238E27FC236}">
                <a16:creationId xmlns:a16="http://schemas.microsoft.com/office/drawing/2014/main" id="{CFB08A2C-E4D2-E0B1-3FF0-279CE8B09E1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46413" y="2919498"/>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descr="Tony's 4&quot; Round Galaxy Cheese Pizza Case | FoodServiceDirect">
            <a:extLst>
              <a:ext uri="{FF2B5EF4-FFF2-40B4-BE49-F238E27FC236}">
                <a16:creationId xmlns:a16="http://schemas.microsoft.com/office/drawing/2014/main" id="{B943F6C3-7F9E-07A6-7FDF-7AF44753611A}"/>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00516" y="3106751"/>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descr="Tony's 4&quot; Round Galaxy Cheese Pizza Case | FoodServiceDirect">
            <a:extLst>
              <a:ext uri="{FF2B5EF4-FFF2-40B4-BE49-F238E27FC236}">
                <a16:creationId xmlns:a16="http://schemas.microsoft.com/office/drawing/2014/main" id="{0AA1BA6E-C721-603E-E54D-64A071FB7E6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07603" y="3077569"/>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6" descr="Tony's 4&quot; Round Galaxy Cheese Pizza Case | FoodServiceDirect">
            <a:extLst>
              <a:ext uri="{FF2B5EF4-FFF2-40B4-BE49-F238E27FC236}">
                <a16:creationId xmlns:a16="http://schemas.microsoft.com/office/drawing/2014/main" id="{A215A364-3D64-264B-0C49-56DEE9A3250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390984" y="1855439"/>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6" descr="Tony's 4&quot; Round Galaxy Cheese Pizza Case | FoodServiceDirect">
            <a:extLst>
              <a:ext uri="{FF2B5EF4-FFF2-40B4-BE49-F238E27FC236}">
                <a16:creationId xmlns:a16="http://schemas.microsoft.com/office/drawing/2014/main" id="{9A0DB5E5-1B07-EC70-DBFD-3BBF7CC07C3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997094" y="1821447"/>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26" descr="Tony's 4&quot; Round Galaxy Cheese Pizza Case | FoodServiceDirect">
            <a:extLst>
              <a:ext uri="{FF2B5EF4-FFF2-40B4-BE49-F238E27FC236}">
                <a16:creationId xmlns:a16="http://schemas.microsoft.com/office/drawing/2014/main" id="{99E8D095-6A73-7105-5002-7FAB54C1166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366155" y="1948322"/>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26" descr="Tony's 4&quot; Round Galaxy Cheese Pizza Case | FoodServiceDirect">
            <a:extLst>
              <a:ext uri="{FF2B5EF4-FFF2-40B4-BE49-F238E27FC236}">
                <a16:creationId xmlns:a16="http://schemas.microsoft.com/office/drawing/2014/main" id="{6029BB3A-4EBC-A401-A072-F62C5D61C9B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947650" y="1906469"/>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26" descr="Tony's 4&quot; Round Galaxy Cheese Pizza Case | FoodServiceDirect">
            <a:extLst>
              <a:ext uri="{FF2B5EF4-FFF2-40B4-BE49-F238E27FC236}">
                <a16:creationId xmlns:a16="http://schemas.microsoft.com/office/drawing/2014/main" id="{7154D192-B79F-DBA5-4FA5-8529F49AF45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177882" y="1975538"/>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 name="Picture 26" descr="Tony's 4&quot; Round Galaxy Cheese Pizza Case | FoodServiceDirect">
            <a:extLst>
              <a:ext uri="{FF2B5EF4-FFF2-40B4-BE49-F238E27FC236}">
                <a16:creationId xmlns:a16="http://schemas.microsoft.com/office/drawing/2014/main" id="{538D45CF-D7AE-26C0-8752-7A621DDF27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777718" y="1983398"/>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F1FE82BF-46D3-DD43-1B82-EAEE5490247C}"/>
              </a:ext>
            </a:extLst>
          </p:cNvPr>
          <p:cNvSpPr/>
          <p:nvPr/>
        </p:nvSpPr>
        <p:spPr>
          <a:xfrm>
            <a:off x="7163664" y="2485849"/>
            <a:ext cx="1259974" cy="1020694"/>
          </a:xfrm>
          <a:prstGeom prst="rect">
            <a:avLst/>
          </a:prstGeom>
          <a:solidFill>
            <a:srgbClr val="CD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B934794F-E276-4C52-423B-02DBB1AE9A23}"/>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592155" y="2725283"/>
            <a:ext cx="402993" cy="575996"/>
          </a:xfrm>
          <a:prstGeom prst="rect">
            <a:avLst/>
          </a:prstGeom>
        </p:spPr>
      </p:pic>
      <p:sp>
        <p:nvSpPr>
          <p:cNvPr id="41" name="Rectangle 40">
            <a:extLst>
              <a:ext uri="{FF2B5EF4-FFF2-40B4-BE49-F238E27FC236}">
                <a16:creationId xmlns:a16="http://schemas.microsoft.com/office/drawing/2014/main" id="{3D2312F3-3D09-E582-1B62-F7590B52B46F}"/>
              </a:ext>
            </a:extLst>
          </p:cNvPr>
          <p:cNvSpPr/>
          <p:nvPr/>
        </p:nvSpPr>
        <p:spPr>
          <a:xfrm>
            <a:off x="10976" y="2400826"/>
            <a:ext cx="5412269" cy="4260509"/>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itle 3">
            <a:extLst>
              <a:ext uri="{FF2B5EF4-FFF2-40B4-BE49-F238E27FC236}">
                <a16:creationId xmlns:a16="http://schemas.microsoft.com/office/drawing/2014/main" id="{34ADE55E-5C15-5A6D-B401-E76716489216}"/>
              </a:ext>
            </a:extLst>
          </p:cNvPr>
          <p:cNvSpPr>
            <a:spLocks noGrp="1"/>
          </p:cNvSpPr>
          <p:nvPr>
            <p:ph type="title"/>
          </p:nvPr>
        </p:nvSpPr>
        <p:spPr>
          <a:xfrm>
            <a:off x="21423" y="2252294"/>
            <a:ext cx="5375316" cy="1593121"/>
          </a:xfrm>
          <a:noFill/>
        </p:spPr>
        <p:txBody>
          <a:bodyPr>
            <a:normAutofit/>
          </a:bodyPr>
          <a:lstStyle/>
          <a:p>
            <a:pPr algn="l"/>
            <a:r>
              <a:rPr lang="en-US" dirty="0"/>
              <a:t>Hot Gel Packs</a:t>
            </a:r>
            <a:endParaRPr lang="en-US" sz="19900" dirty="0"/>
          </a:p>
        </p:txBody>
      </p:sp>
      <p:sp>
        <p:nvSpPr>
          <p:cNvPr id="44" name="TextBox 43">
            <a:extLst>
              <a:ext uri="{FF2B5EF4-FFF2-40B4-BE49-F238E27FC236}">
                <a16:creationId xmlns:a16="http://schemas.microsoft.com/office/drawing/2014/main" id="{CCE29976-10AF-FE96-2CDE-947BB591FCF0}"/>
              </a:ext>
            </a:extLst>
          </p:cNvPr>
          <p:cNvSpPr txBox="1"/>
          <p:nvPr/>
        </p:nvSpPr>
        <p:spPr>
          <a:xfrm>
            <a:off x="49220" y="3612422"/>
            <a:ext cx="5385001" cy="830997"/>
          </a:xfrm>
          <a:prstGeom prst="rect">
            <a:avLst/>
          </a:prstGeom>
          <a:noFill/>
        </p:spPr>
        <p:txBody>
          <a:bodyPr wrap="square">
            <a:spAutoFit/>
          </a:bodyPr>
          <a:lstStyle/>
          <a:p>
            <a:r>
              <a:rPr lang="en-US" sz="1600" dirty="0">
                <a:solidFill>
                  <a:schemeClr val="bg1"/>
                </a:solidFill>
                <a:latin typeface="Century Gothic" panose="020B0502020202020204" pitchFamily="34" charset="0"/>
              </a:rPr>
              <a:t>When packing supper meals for after school programs use the hot gel packs to ensure our serving temperatures of hot food items.</a:t>
            </a:r>
          </a:p>
        </p:txBody>
      </p:sp>
      <p:pic>
        <p:nvPicPr>
          <p:cNvPr id="47" name="Picture 46" descr="A screenshot of a computer&#10;&#10;Description automatically generated">
            <a:extLst>
              <a:ext uri="{FF2B5EF4-FFF2-40B4-BE49-F238E27FC236}">
                <a16:creationId xmlns:a16="http://schemas.microsoft.com/office/drawing/2014/main" id="{EB0A141A-EA30-5941-F826-447FF6F282AF}"/>
              </a:ext>
            </a:extLst>
          </p:cNvPr>
          <p:cNvPicPr>
            <a:picLocks noChangeAspect="1"/>
          </p:cNvPicPr>
          <p:nvPr/>
        </p:nvPicPr>
        <p:blipFill>
          <a:blip r:embed="rId11"/>
          <a:stretch>
            <a:fillRect/>
          </a:stretch>
        </p:blipFill>
        <p:spPr>
          <a:xfrm>
            <a:off x="3489876" y="196664"/>
            <a:ext cx="1153216" cy="833686"/>
          </a:xfrm>
          <a:prstGeom prst="rect">
            <a:avLst/>
          </a:prstGeom>
          <a:ln w="9525">
            <a:solidFill>
              <a:schemeClr val="accent5">
                <a:lumMod val="20000"/>
                <a:lumOff val="80000"/>
              </a:schemeClr>
            </a:solidFill>
          </a:ln>
        </p:spPr>
      </p:pic>
      <p:sp>
        <p:nvSpPr>
          <p:cNvPr id="52" name="TextBox 51">
            <a:extLst>
              <a:ext uri="{FF2B5EF4-FFF2-40B4-BE49-F238E27FC236}">
                <a16:creationId xmlns:a16="http://schemas.microsoft.com/office/drawing/2014/main" id="{8486C3E3-AC94-3480-1021-1646C6828916}"/>
              </a:ext>
            </a:extLst>
          </p:cNvPr>
          <p:cNvSpPr txBox="1"/>
          <p:nvPr/>
        </p:nvSpPr>
        <p:spPr>
          <a:xfrm>
            <a:off x="258138" y="4531773"/>
            <a:ext cx="4707793" cy="2062103"/>
          </a:xfrm>
          <a:prstGeom prst="rect">
            <a:avLst/>
          </a:prstGeom>
          <a:noFill/>
        </p:spPr>
        <p:txBody>
          <a:bodyPr wrap="square">
            <a:spAutoFit/>
          </a:bodyPr>
          <a:lstStyle/>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Two (2) hot packs (CMS #4770) per insulated bag</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Wear cotton gloves when handling heated hot gel packs </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Discard damaged hot gel packs</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Refer to the </a:t>
            </a:r>
            <a:r>
              <a:rPr lang="en-US" sz="1600" i="1" dirty="0">
                <a:solidFill>
                  <a:schemeClr val="bg1"/>
                </a:solidFill>
                <a:latin typeface="Century Gothic" panose="020B0502020202020204" pitchFamily="34" charset="0"/>
              </a:rPr>
              <a:t>“Hot Gel Packs Best Practice” </a:t>
            </a:r>
            <a:r>
              <a:rPr lang="en-US" sz="1600" dirty="0">
                <a:solidFill>
                  <a:schemeClr val="bg1"/>
                </a:solidFill>
                <a:latin typeface="Century Gothic" panose="020B0502020202020204" pitchFamily="34" charset="0"/>
              </a:rPr>
              <a:t>located on the Café LA website for additional information</a:t>
            </a:r>
          </a:p>
        </p:txBody>
      </p:sp>
      <p:pic>
        <p:nvPicPr>
          <p:cNvPr id="53" name="Picture 52">
            <a:extLst>
              <a:ext uri="{FF2B5EF4-FFF2-40B4-BE49-F238E27FC236}">
                <a16:creationId xmlns:a16="http://schemas.microsoft.com/office/drawing/2014/main" id="{D18D4235-22AD-6F29-BB39-17EFBC4282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4" name="Picture 53" descr="A white package with black text&#10;&#10;Description automatically generated">
            <a:extLst>
              <a:ext uri="{FF2B5EF4-FFF2-40B4-BE49-F238E27FC236}">
                <a16:creationId xmlns:a16="http://schemas.microsoft.com/office/drawing/2014/main" id="{9ED97726-33CA-D1FB-2A3A-269D219DDB9E}"/>
              </a:ext>
            </a:extLst>
          </p:cNvPr>
          <p:cNvPicPr>
            <a:picLocks noChangeAspect="1"/>
          </p:cNvPicPr>
          <p:nvPr/>
        </p:nvPicPr>
        <p:blipFill>
          <a:blip r:embed="rId8"/>
          <a:stretch>
            <a:fillRect/>
          </a:stretch>
        </p:blipFill>
        <p:spPr>
          <a:xfrm rot="476097">
            <a:off x="8797430" y="2712599"/>
            <a:ext cx="1433431" cy="695840"/>
          </a:xfrm>
          <a:prstGeom prst="rect">
            <a:avLst/>
          </a:prstGeom>
        </p:spPr>
      </p:pic>
      <p:grpSp>
        <p:nvGrpSpPr>
          <p:cNvPr id="24" name="Group 23">
            <a:extLst>
              <a:ext uri="{FF2B5EF4-FFF2-40B4-BE49-F238E27FC236}">
                <a16:creationId xmlns:a16="http://schemas.microsoft.com/office/drawing/2014/main" id="{1558A706-6B33-31B1-75B9-78D565D5EC34}"/>
              </a:ext>
            </a:extLst>
          </p:cNvPr>
          <p:cNvGrpSpPr/>
          <p:nvPr/>
        </p:nvGrpSpPr>
        <p:grpSpPr>
          <a:xfrm>
            <a:off x="8808154" y="594324"/>
            <a:ext cx="3277982" cy="5191385"/>
            <a:chOff x="14049684" y="-1560038"/>
            <a:chExt cx="5183803" cy="8954031"/>
          </a:xfrm>
        </p:grpSpPr>
        <p:sp>
          <p:nvSpPr>
            <p:cNvPr id="25" name="Oval 24">
              <a:extLst>
                <a:ext uri="{FF2B5EF4-FFF2-40B4-BE49-F238E27FC236}">
                  <a16:creationId xmlns:a16="http://schemas.microsoft.com/office/drawing/2014/main" id="{07ED0212-1FDC-F3B2-DB07-CA1975D1EB6E}"/>
                </a:ext>
              </a:extLst>
            </p:cNvPr>
            <p:cNvSpPr/>
            <p:nvPr/>
          </p:nvSpPr>
          <p:spPr>
            <a:xfrm>
              <a:off x="17099070" y="-325477"/>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
              <a:extLst>
                <a:ext uri="{FF2B5EF4-FFF2-40B4-BE49-F238E27FC236}">
                  <a16:creationId xmlns:a16="http://schemas.microsoft.com/office/drawing/2014/main" id="{446EF639-CD2D-F0E2-28E7-E9C74C61A1E6}"/>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4049684" y="-1560038"/>
              <a:ext cx="5183803" cy="895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6163CCD4-47F2-425C-7655-35199FB062A5}"/>
              </a:ext>
            </a:extLst>
          </p:cNvPr>
          <p:cNvGrpSpPr/>
          <p:nvPr/>
        </p:nvGrpSpPr>
        <p:grpSpPr>
          <a:xfrm rot="224301">
            <a:off x="10607959" y="2942796"/>
            <a:ext cx="487376" cy="119011"/>
            <a:chOff x="1488734" y="3393104"/>
            <a:chExt cx="566777" cy="147362"/>
          </a:xfrm>
        </p:grpSpPr>
        <p:sp>
          <p:nvSpPr>
            <p:cNvPr id="49" name="Rectangle 48">
              <a:extLst>
                <a:ext uri="{FF2B5EF4-FFF2-40B4-BE49-F238E27FC236}">
                  <a16:creationId xmlns:a16="http://schemas.microsoft.com/office/drawing/2014/main" id="{3F9EB934-4752-E283-4D39-507418229C1F}"/>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blue and orange logo&#10;&#10;Description automatically generated">
              <a:extLst>
                <a:ext uri="{FF2B5EF4-FFF2-40B4-BE49-F238E27FC236}">
                  <a16:creationId xmlns:a16="http://schemas.microsoft.com/office/drawing/2014/main" id="{2169AFC7-ACD4-5675-8BA9-91ED3BECB2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Tree>
    <p:extLst>
      <p:ext uri="{BB962C8B-B14F-4D97-AF65-F5344CB8AC3E}">
        <p14:creationId xmlns:p14="http://schemas.microsoft.com/office/powerpoint/2010/main" val="26355944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00521 -0.01945 L -0.00768 -0.12547 C -0.0099 -0.14954 -0.01784 -0.16806 -0.02943 -0.1794 C -0.04258 -0.19074 -0.05547 -0.19121 -0.06745 -0.1801 L -0.12461 -0.13704 " pathEditMode="relative" rAng="12420000" ptsTypes="AAAAA">
                                      <p:cBhvr>
                                        <p:cTn id="6" dur="2000" fill="hold"/>
                                        <p:tgtEl>
                                          <p:spTgt spid="54"/>
                                        </p:tgtEl>
                                        <p:attrNameLst>
                                          <p:attrName>ppt_x</p:attrName>
                                          <p:attrName>ppt_y</p:attrName>
                                        </p:attrNameLst>
                                      </p:cBhvr>
                                      <p:rCtr x="-5026" y="-10972"/>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54"/>
                                        </p:tgtEl>
                                        <p:attrNameLst>
                                          <p:attrName>style.visibility</p:attrName>
                                        </p:attrNameLst>
                                      </p:cBhvr>
                                      <p:to>
                                        <p:strVal val="hidden"/>
                                      </p:to>
                                    </p:set>
                                  </p:childTnLst>
                                </p:cTn>
                              </p:par>
                              <p:par>
                                <p:cTn id="10" presetID="37" presetClass="path" presetSubtype="0" accel="50000" decel="50000" fill="hold" nodeType="withEffect">
                                  <p:stCondLst>
                                    <p:cond delay="0"/>
                                  </p:stCondLst>
                                  <p:childTnLst>
                                    <p:animMotion origin="layout" path="M 0.00547 -0.01944 L -0.00742 -0.12523 C -0.00963 -0.1493 -0.01757 -0.16805 -0.02916 -0.1794 C -0.04231 -0.19074 -0.05533 -0.19097 -0.06718 -0.18009 L -0.12435 -0.13704 " pathEditMode="relative" rAng="12420000" ptsTypes="AAAAA">
                                      <p:cBhvr>
                                        <p:cTn id="11" dur="2000" fill="hold"/>
                                        <p:tgtEl>
                                          <p:spTgt spid="8"/>
                                        </p:tgtEl>
                                        <p:attrNameLst>
                                          <p:attrName>ppt_x</p:attrName>
                                          <p:attrName>ppt_y</p:attrName>
                                        </p:attrNameLst>
                                      </p:cBhvr>
                                      <p:rCtr x="-5026" y="-10972"/>
                                    </p:animMotion>
                                  </p:childTnLst>
                                </p:cTn>
                              </p:par>
                            </p:childTnLst>
                          </p:cTn>
                        </p:par>
                        <p:par>
                          <p:cTn id="12" fill="hold">
                            <p:stCondLst>
                              <p:cond delay="4000"/>
                            </p:stCondLst>
                            <p:childTnLst>
                              <p:par>
                                <p:cTn id="13" presetID="1" presetClass="exit" presetSubtype="0" fill="hold" nodeType="after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par>
                          <p:cTn id="15" fill="hold">
                            <p:stCondLst>
                              <p:cond delay="4000"/>
                            </p:stCondLst>
                            <p:childTnLst>
                              <p:par>
                                <p:cTn id="16" presetID="0" presetClass="path" presetSubtype="0" accel="50000" decel="50000" fill="hold" nodeType="afterEffect">
                                  <p:stCondLst>
                                    <p:cond delay="0"/>
                                  </p:stCondLst>
                                  <p:childTnLst>
                                    <p:animMotion origin="layout" path="M 1.45833E-6 -2.22222E-6 L 1.45833E-6 0.00023 C 0.00039 -0.00671 0.00052 -0.01366 0.00143 -0.02014 C 0.0026 -0.02824 0.01094 -0.06065 0.01198 -0.06412 C 0.01393 -0.07129 0.01497 -0.0794 0.01797 -0.08541 C 0.0194 -0.08866 0.02122 -0.09143 0.02239 -0.09467 C 0.02617 -0.10486 0.02695 -0.11342 0.03216 -0.12014 C 0.03359 -0.12176 0.03515 -0.12268 0.03672 -0.12407 C 0.04987 -0.1368 0.02331 -0.11366 0.05091 -0.13333 C 0.05221 -0.13426 0.05338 -0.13541 0.05469 -0.13611 C 0.06002 -0.13842 0.07669 -0.13866 0.07721 -0.13866 C 0.08594 -0.13842 0.09479 -0.13935 0.10351 -0.1375 C 0.10573 -0.13703 0.1095 -0.13217 0.1095 -0.13194 C 0.11302 -0.12268 0.10833 -0.13403 0.11393 -0.12407 C 0.11458 -0.12291 0.11497 -0.12129 0.11549 -0.12014 C 0.11562 -0.11967 0.11601 -0.11921 0.11627 -0.11875 L 0.11549 -0.11736 " pathEditMode="relative" rAng="0" ptsTypes="AAAAAAAAAAAAAAAAA">
                                      <p:cBhvr>
                                        <p:cTn id="17" dur="2000" fill="hold"/>
                                        <p:tgtEl>
                                          <p:spTgt spid="31"/>
                                        </p:tgtEl>
                                        <p:attrNameLst>
                                          <p:attrName>ppt_x</p:attrName>
                                          <p:attrName>ppt_y</p:attrName>
                                        </p:attrNameLst>
                                      </p:cBhvr>
                                      <p:rCtr x="5807" y="-6944"/>
                                    </p:animMotion>
                                  </p:childTnLst>
                                </p:cTn>
                              </p:par>
                            </p:childTnLst>
                          </p:cTn>
                        </p:par>
                        <p:par>
                          <p:cTn id="18" fill="hold">
                            <p:stCondLst>
                              <p:cond delay="6000"/>
                            </p:stCondLst>
                            <p:childTnLst>
                              <p:par>
                                <p:cTn id="19" presetID="1" presetClass="exit" presetSubtype="0" fill="hold" nodeType="afterEffect">
                                  <p:stCondLst>
                                    <p:cond delay="0"/>
                                  </p:stCondLst>
                                  <p:childTnLst>
                                    <p:set>
                                      <p:cBhvr>
                                        <p:cTn id="20" dur="1" fill="hold">
                                          <p:stCondLst>
                                            <p:cond delay="0"/>
                                          </p:stCondLst>
                                        </p:cTn>
                                        <p:tgtEl>
                                          <p:spTgt spid="3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par>
                          <p:cTn id="23" fill="hold">
                            <p:stCondLst>
                              <p:cond delay="6000"/>
                            </p:stCondLst>
                            <p:childTnLst>
                              <p:par>
                                <p:cTn id="24" presetID="0" presetClass="path" presetSubtype="0" accel="50000" decel="50000" fill="hold" nodeType="afterEffect">
                                  <p:stCondLst>
                                    <p:cond delay="0"/>
                                  </p:stCondLst>
                                  <p:childTnLst>
                                    <p:animMotion origin="layout" path="M 0.00105 0.00209 L 0.00105 0.00209 C 0.00027 -0.00694 -0.00104 -0.01574 -0.00117 -0.02477 C -0.00157 -0.0456 -0.00143 -0.06666 -0.00039 -0.0875 C -0.00013 -0.09213 0.0017 -0.09629 0.00261 -0.10069 C 0.00338 -0.10463 0.00404 -0.10879 0.00482 -0.11273 C 0.00808 -0.12801 0.00833 -0.1287 0.01303 -0.14213 C 0.01602 -0.15023 0.01784 -0.15532 0.02136 -0.16203 C 0.02435 -0.16805 0.02631 -0.17222 0.03034 -0.17546 C 0.03204 -0.17685 0.03751 -0.17777 0.03855 -0.17801 L 0.06107 -0.17407 C 0.06211 -0.17384 0.06303 -0.17314 0.06407 -0.17268 C 0.06641 -0.17199 0.06993 -0.17176 0.07227 -0.17014 C 0.07331 -0.16944 0.07435 -0.16828 0.07527 -0.16736 C 0.07605 -0.16689 0.07683 -0.16666 0.07761 -0.1662 C 0.07904 -0.16504 0.08152 -0.16273 0.08282 -0.16088 C 0.0836 -0.15949 0.08438 -0.1581 0.08503 -0.15671 C 0.08555 -0.15416 0.08594 -0.15139 0.08659 -0.14884 C 0.08698 -0.14722 0.08764 -0.14606 0.08803 -0.14467 C 0.08881 -0.14259 0.08959 -0.14027 0.09037 -0.13819 C 0.09128 -0.13009 0.09102 -0.13379 0.09102 -0.12754 L 0.09102 -0.12754 " pathEditMode="relative" ptsTypes="AAAAAAAAAAAAAAAAAAAAAA">
                                      <p:cBhvr>
                                        <p:cTn id="25" dur="2000" fill="hold"/>
                                        <p:tgtEl>
                                          <p:spTgt spid="32"/>
                                        </p:tgtEl>
                                        <p:attrNameLst>
                                          <p:attrName>ppt_x</p:attrName>
                                          <p:attrName>ppt_y</p:attrName>
                                        </p:attrNameLst>
                                      </p:cBhvr>
                                    </p:animMotion>
                                  </p:childTnLst>
                                </p:cTn>
                              </p:par>
                            </p:childTnLst>
                          </p:cTn>
                        </p:par>
                        <p:par>
                          <p:cTn id="26" fill="hold">
                            <p:stCondLst>
                              <p:cond delay="8000"/>
                            </p:stCondLst>
                            <p:childTnLst>
                              <p:par>
                                <p:cTn id="27" presetID="1" presetClass="exit" presetSubtype="0" fill="hold" nodeType="afterEffect">
                                  <p:stCondLst>
                                    <p:cond delay="0"/>
                                  </p:stCondLst>
                                  <p:childTnLst>
                                    <p:set>
                                      <p:cBhvr>
                                        <p:cTn id="28" dur="1" fill="hold">
                                          <p:stCondLst>
                                            <p:cond delay="0"/>
                                          </p:stCondLst>
                                        </p:cTn>
                                        <p:tgtEl>
                                          <p:spTgt spid="3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8000"/>
                            </p:stCondLst>
                            <p:childTnLst>
                              <p:par>
                                <p:cTn id="32" presetID="0" presetClass="path" presetSubtype="0" accel="50000" decel="50000" fill="hold" nodeType="afterEffect">
                                  <p:stCondLst>
                                    <p:cond delay="0"/>
                                  </p:stCondLst>
                                  <p:childTnLst>
                                    <p:animMotion origin="layout" path="M 0.00039 -0.01968 L 0.00039 -0.01968 C 0.00052 -0.03797 0.00026 -0.05625 0.00104 -0.07454 C 0.00195 -0.0919 0.00755 -0.11968 0.01081 -0.13449 C 0.01237 -0.14121 0.01445 -0.14769 0.01602 -0.1544 C 0.02057 -0.17315 0.01966 -0.17778 0.02656 -0.19167 C 0.02813 -0.19491 0.02969 -0.19792 0.03177 -0.19977 C 0.03333 -0.20116 0.03529 -0.20093 0.03711 -0.20116 C 0.04206 -0.20186 0.04701 -0.20209 0.05208 -0.20232 C 0.05807 -0.20209 0.06406 -0.20186 0.07005 -0.20116 C 0.07279 -0.2007 0.0763 -0.19931 0.07904 -0.19838 C 0.0987 -0.18311 0.09115 -0.18681 0.10078 -0.18241 C 0.10195 -0.18056 0.10313 -0.17871 0.10456 -0.17709 C 0.10638 -0.17477 0.10873 -0.17315 0.11055 -0.17037 C 0.11237 -0.1676 0.11419 -0.16459 0.11576 -0.16111 C 0.11745 -0.15741 0.11901 -0.15348 0.12018 -0.14908 C 0.12149 -0.14491 0.12331 -0.13588 0.12331 -0.13588 C 0.12487 -0.11297 0.12604 -0.1213 0.12396 -0.11042 L 0.12396 -0.11042 " pathEditMode="relative" ptsTypes="AAAAAAAAAAAAAAAAAAA">
                                      <p:cBhvr>
                                        <p:cTn id="33" dur="2000" fill="hold"/>
                                        <p:tgtEl>
                                          <p:spTgt spid="29"/>
                                        </p:tgtEl>
                                        <p:attrNameLst>
                                          <p:attrName>ppt_x</p:attrName>
                                          <p:attrName>ppt_y</p:attrName>
                                        </p:attrNameLst>
                                      </p:cBhvr>
                                    </p:animMotion>
                                  </p:childTnLst>
                                </p:cTn>
                              </p:par>
                            </p:childTnLst>
                          </p:cTn>
                        </p:par>
                        <p:par>
                          <p:cTn id="34" fill="hold">
                            <p:stCondLst>
                              <p:cond delay="10000"/>
                            </p:stCondLst>
                            <p:childTnLst>
                              <p:par>
                                <p:cTn id="35" presetID="1" presetClass="exit" presetSubtype="0" fill="hold" nodeType="after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par>
                          <p:cTn id="39" fill="hold">
                            <p:stCondLst>
                              <p:cond delay="10000"/>
                            </p:stCondLst>
                            <p:childTnLst>
                              <p:par>
                                <p:cTn id="40" presetID="0" presetClass="path" presetSubtype="0" accel="50000" decel="50000" fill="hold" nodeType="afterEffect">
                                  <p:stCondLst>
                                    <p:cond delay="0"/>
                                  </p:stCondLst>
                                  <p:childTnLst>
                                    <p:animMotion origin="layout" path="M -0.00143 -0.01111 L -0.00143 -0.01111 C -0.00143 -0.01343 -0.00039 -0.06042 -2.08333E-7 -0.06598 C 0.00052 -0.07315 0.0013 -0.0801 0.00221 -0.08727 C 0.0026 -0.09005 0.00599 -0.11366 0.00755 -0.11922 C 0.00872 -0.12385 0.01042 -0.12824 0.01198 -0.13264 C 0.01497 -0.14074 0.01732 -0.14792 0.02175 -0.15394 C 0.02487 -0.15787 0.02786 -0.16297 0.03151 -0.16459 C 0.03698 -0.1669 0.03346 -0.16574 0.04206 -0.16713 C 0.04883 -0.1669 0.0556 -0.1676 0.06224 -0.16598 C 0.0651 -0.16528 0.07109 -0.15533 0.07279 -0.15255 C 0.07448 -0.14977 0.07813 -0.14352 0.07956 -0.13936 C 0.08021 -0.13704 0.0806 -0.13496 0.08099 -0.13264 C 0.08138 -0.13033 0.08138 -0.12801 0.08177 -0.12593 C 0.08385 -0.11621 0.08333 -0.12824 0.08333 -0.11667 L 0.08411 -0.11528 " pathEditMode="relative" ptsTypes="AAAAAAAAAAAAAAAA">
                                      <p:cBhvr>
                                        <p:cTn id="41" dur="2000" fill="hold"/>
                                        <p:tgtEl>
                                          <p:spTgt spid="30"/>
                                        </p:tgtEl>
                                        <p:attrNameLst>
                                          <p:attrName>ppt_x</p:attrName>
                                          <p:attrName>ppt_y</p:attrName>
                                        </p:attrNameLst>
                                      </p:cBhvr>
                                    </p:animMotion>
                                  </p:childTnLst>
                                </p:cTn>
                              </p:par>
                            </p:childTnLst>
                          </p:cTn>
                        </p:par>
                        <p:par>
                          <p:cTn id="42" fill="hold">
                            <p:stCondLst>
                              <p:cond delay="12000"/>
                            </p:stCondLst>
                            <p:childTnLst>
                              <p:par>
                                <p:cTn id="43" presetID="1" presetClass="exit" presetSubtype="0" fill="hold" nodeType="afterEffect">
                                  <p:stCondLst>
                                    <p:cond delay="0"/>
                                  </p:stCondLst>
                                  <p:childTnLst>
                                    <p:set>
                                      <p:cBhvr>
                                        <p:cTn id="44" dur="1" fill="hold">
                                          <p:stCondLst>
                                            <p:cond delay="0"/>
                                          </p:stCondLst>
                                        </p:cTn>
                                        <p:tgtEl>
                                          <p:spTgt spid="3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12000"/>
                            </p:stCondLst>
                            <p:childTnLst>
                              <p:par>
                                <p:cTn id="48" presetID="0" presetClass="path" presetSubtype="0" accel="50000" decel="50000" fill="hold" nodeType="afterEffect">
                                  <p:stCondLst>
                                    <p:cond delay="0"/>
                                  </p:stCondLst>
                                  <p:childTnLst>
                                    <p:animMotion origin="layout" path="M -0.00586 -0.02477 L -0.00586 -0.02477 C -0.00469 -0.03727 -0.0043 -0.05023 -0.00221 -0.06227 C -0.00039 -0.07245 0.00742 -0.10023 0.01211 -0.11273 C 0.01367 -0.1169 0.01524 -0.1213 0.01732 -0.12477 C 0.01979 -0.1287 0.02266 -0.13171 0.02552 -0.13403 C 0.028 -0.13611 0.03399 -0.13727 0.03685 -0.13796 L 0.07201 -0.13542 C 0.07474 -0.13518 0.07761 -0.13495 0.08034 -0.13403 C 0.08229 -0.13356 0.08425 -0.13218 0.08633 -0.13148 C 0.09167 -0.1294 0.09336 -0.12893 0.09831 -0.12731 C 0.09974 -0.12616 0.1013 -0.125 0.10274 -0.12338 C 0.1082 -0.11736 0.10899 -0.11505 0.11328 -0.10741 C 0.11406 -0.10602 0.11498 -0.10509 0.1155 -0.10347 C 0.11602 -0.10162 0.11641 -0.09977 0.11706 -0.09815 C 0.11758 -0.09653 0.11862 -0.0956 0.11927 -0.09421 C 0.12097 -0.08981 0.1207 -0.09005 0.1207 -0.08611 L 0.1207 -0.08611 " pathEditMode="relative" ptsTypes="AAAAAAAAAAAAAAAAAA">
                                      <p:cBhvr>
                                        <p:cTn id="49" dur="2000" fill="hold"/>
                                        <p:tgtEl>
                                          <p:spTgt spid="27"/>
                                        </p:tgtEl>
                                        <p:attrNameLst>
                                          <p:attrName>ppt_x</p:attrName>
                                          <p:attrName>ppt_y</p:attrName>
                                        </p:attrNameLst>
                                      </p:cBhvr>
                                    </p:animMotion>
                                  </p:childTnLst>
                                </p:cTn>
                              </p:par>
                            </p:childTnLst>
                          </p:cTn>
                        </p:par>
                        <p:par>
                          <p:cTn id="50" fill="hold">
                            <p:stCondLst>
                              <p:cond delay="14000"/>
                            </p:stCondLst>
                            <p:childTnLst>
                              <p:par>
                                <p:cTn id="51" presetID="1" presetClass="exit" presetSubtype="0" fill="hold" nodeType="afterEffect">
                                  <p:stCondLst>
                                    <p:cond delay="0"/>
                                  </p:stCondLst>
                                  <p:childTnLst>
                                    <p:set>
                                      <p:cBhvr>
                                        <p:cTn id="52" dur="1" fill="hold">
                                          <p:stCondLst>
                                            <p:cond delay="0"/>
                                          </p:stCondLst>
                                        </p:cTn>
                                        <p:tgtEl>
                                          <p:spTgt spid="2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par>
                          <p:cTn id="55" fill="hold">
                            <p:stCondLst>
                              <p:cond delay="14000"/>
                            </p:stCondLst>
                            <p:childTnLst>
                              <p:par>
                                <p:cTn id="56" presetID="0" presetClass="path" presetSubtype="0" accel="50000" decel="50000" fill="hold" nodeType="afterEffect">
                                  <p:stCondLst>
                                    <p:cond delay="0"/>
                                  </p:stCondLst>
                                  <p:childTnLst>
                                    <p:animMotion origin="layout" path="M 0.00248 0.00463 L 0.00248 0.00463 C -0.00065 -0.02592 -0.00208 -0.025 0.00091 -0.05671 C 0.00117 -0.05972 0.00235 -0.06227 0.00326 -0.06481 C 0.00495 -0.07014 0.00547 -0.07754 0.00846 -0.08079 C 0.01445 -0.0875 0.01979 -0.09676 0.02643 -0.10069 C 0.0332 -0.10463 0.03958 -0.11157 0.04675 -0.11273 C 0.05638 -0.11435 0.05169 -0.11366 0.06094 -0.11528 C 0.06615 -0.11504 0.07149 -0.11504 0.07669 -0.11412 C 0.08099 -0.11319 0.08568 -0.10926 0.08945 -0.10602 C 0.09076 -0.10486 0.09206 -0.1037 0.09323 -0.10208 C 0.09596 -0.09838 0.09649 -0.09444 0.09844 -0.08866 C 0.09883 -0.08727 0.09974 -0.08634 0.09987 -0.08472 C 0.10026 -0.08171 0.09987 -0.07847 0.09987 -0.07546 L 0.09987 -0.07546 " pathEditMode="relative" ptsTypes="AAAAAAAAAAAAAAA">
                                      <p:cBhvr>
                                        <p:cTn id="57" dur="2000" fill="hold"/>
                                        <p:tgtEl>
                                          <p:spTgt spid="28"/>
                                        </p:tgtEl>
                                        <p:attrNameLst>
                                          <p:attrName>ppt_x</p:attrName>
                                          <p:attrName>ppt_y</p:attrName>
                                        </p:attrNameLst>
                                      </p:cBhvr>
                                    </p:animMotion>
                                  </p:childTnLst>
                                </p:cTn>
                              </p:par>
                            </p:childTnLst>
                          </p:cTn>
                        </p:par>
                        <p:par>
                          <p:cTn id="58" fill="hold">
                            <p:stCondLst>
                              <p:cond delay="16000"/>
                            </p:stCondLst>
                            <p:childTnLst>
                              <p:par>
                                <p:cTn id="59" presetID="1" presetClass="exit" presetSubtype="0" fill="hold" nodeType="afterEffect">
                                  <p:stCondLst>
                                    <p:cond delay="0"/>
                                  </p:stCondLst>
                                  <p:childTnLst>
                                    <p:set>
                                      <p:cBhvr>
                                        <p:cTn id="60" dur="1" fill="hold">
                                          <p:stCondLst>
                                            <p:cond delay="0"/>
                                          </p:stCondLst>
                                        </p:cTn>
                                        <p:tgtEl>
                                          <p:spTgt spid="28"/>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4946198" y="5381415"/>
            <a:ext cx="7245802" cy="1476586"/>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6"/>
          <a:srcRect/>
          <a:stretch/>
        </p:blipFill>
        <p:spPr bwMode="auto">
          <a:xfrm>
            <a:off x="9547257" y="797748"/>
            <a:ext cx="2315878" cy="5390404"/>
          </a:xfrm>
          <a:prstGeom prst="rect">
            <a:avLst/>
          </a:prstGeom>
          <a:noFill/>
          <a:extLst>
            <a:ext uri="{909E8E84-426E-40DD-AFC4-6F175D3DCCD1}">
              <a14:hiddenFill xmlns:a14="http://schemas.microsoft.com/office/drawing/2010/main">
                <a:solidFill>
                  <a:srgbClr val="FFFFFF"/>
                </a:solidFill>
              </a14:hiddenFill>
            </a:ext>
          </a:extLst>
        </p:spPr>
      </p:pic>
      <p:sp>
        <p:nvSpPr>
          <p:cNvPr id="14" name="Can 13"/>
          <p:cNvSpPr/>
          <p:nvPr/>
        </p:nvSpPr>
        <p:spPr>
          <a:xfrm rot="5400000">
            <a:off x="5444356"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6B6B6B"/>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25218" y="1626017"/>
            <a:ext cx="1390144" cy="10128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10107365" y="3009412"/>
            <a:ext cx="685756" cy="127870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46192" y="1172906"/>
            <a:ext cx="1211967" cy="1218362"/>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1" name="Group 160"/>
          <p:cNvGrpSpPr/>
          <p:nvPr/>
        </p:nvGrpSpPr>
        <p:grpSpPr>
          <a:xfrm>
            <a:off x="-22903" y="1009650"/>
            <a:ext cx="5822897" cy="6769773"/>
            <a:chOff x="-22903" y="2324101"/>
            <a:chExt cx="5822897" cy="5248227"/>
          </a:xfrm>
        </p:grpSpPr>
        <p:sp>
          <p:nvSpPr>
            <p:cNvPr id="7" name="Rectangle 6"/>
            <p:cNvSpPr/>
            <p:nvPr/>
          </p:nvSpPr>
          <p:spPr>
            <a:xfrm>
              <a:off x="-1" y="2324101"/>
              <a:ext cx="5412269" cy="45339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2903" y="3825561"/>
              <a:ext cx="5822897" cy="152927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600" dirty="0">
                  <a:solidFill>
                    <a:schemeClr val="bg1"/>
                  </a:solidFill>
                  <a:latin typeface="Century Gothic" panose="020B0502020202020204" pitchFamily="34" charset="0"/>
                </a:rPr>
                <a:t>Your set up may differ according to your participation counts, campus and weekly menu.</a:t>
              </a: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p:txBody>
        </p:sp>
        <p:sp>
          <p:nvSpPr>
            <p:cNvPr id="82" name="Content Placeholder 2">
              <a:extLst>
                <a:ext uri="{FF2B5EF4-FFF2-40B4-BE49-F238E27FC236}">
                  <a16:creationId xmlns:a16="http://schemas.microsoft.com/office/drawing/2014/main" id="{3711B80F-6BB2-43D6-8538-51F7DCD4F191}"/>
                </a:ext>
              </a:extLst>
            </p:cNvPr>
            <p:cNvSpPr txBox="1">
              <a:spLocks/>
            </p:cNvSpPr>
            <p:nvPr/>
          </p:nvSpPr>
          <p:spPr>
            <a:xfrm>
              <a:off x="233414" y="4865714"/>
              <a:ext cx="4982784" cy="270661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Store less popular items in same bag to maximize space</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Do not crush or squeeze food items into bags; use an additional bag </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This model allows for OVS </a:t>
              </a: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p:txBody>
        </p:sp>
      </p:grpSp>
      <p:cxnSp>
        <p:nvCxnSpPr>
          <p:cNvPr id="97" name="Straight Arrow Connector 96"/>
          <p:cNvCxnSpPr/>
          <p:nvPr/>
        </p:nvCxnSpPr>
        <p:spPr>
          <a:xfrm flipH="1">
            <a:off x="6482297" y="2211900"/>
            <a:ext cx="79811" cy="91619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05" name="Picture 104"/>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762626" y="3017845"/>
            <a:ext cx="1274580" cy="1244112"/>
          </a:xfrm>
          <a:prstGeom prst="rect">
            <a:avLst/>
          </a:prstGeom>
          <a:effectLst>
            <a:outerShdw blurRad="50800" dist="38100" dir="2700000" algn="tl" rotWithShape="0">
              <a:prstClr val="black">
                <a:alpha val="40000"/>
              </a:prstClr>
            </a:outerShdw>
          </a:effectLst>
        </p:spPr>
      </p:pic>
      <p:cxnSp>
        <p:nvCxnSpPr>
          <p:cNvPr id="108" name="Straight Arrow Connector 107"/>
          <p:cNvCxnSpPr>
            <a:stCxn id="78" idx="2"/>
          </p:cNvCxnSpPr>
          <p:nvPr/>
        </p:nvCxnSpPr>
        <p:spPr>
          <a:xfrm flipH="1">
            <a:off x="7920553" y="2638872"/>
            <a:ext cx="299737" cy="1015431"/>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a:off x="9179347" y="4267328"/>
            <a:ext cx="48022" cy="1050742"/>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a:off x="9836942" y="4342145"/>
            <a:ext cx="404493" cy="97453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49C1D95C-8E1C-C14C-8E76-69031FC9B8D0}"/>
              </a:ext>
            </a:extLst>
          </p:cNvPr>
          <p:cNvGrpSpPr/>
          <p:nvPr/>
        </p:nvGrpSpPr>
        <p:grpSpPr>
          <a:xfrm rot="224301">
            <a:off x="11033074" y="3223333"/>
            <a:ext cx="487376" cy="119011"/>
            <a:chOff x="1488734" y="3393104"/>
            <a:chExt cx="566777" cy="147362"/>
          </a:xfrm>
        </p:grpSpPr>
        <p:sp>
          <p:nvSpPr>
            <p:cNvPr id="3" name="Rectangle 2">
              <a:extLst>
                <a:ext uri="{FF2B5EF4-FFF2-40B4-BE49-F238E27FC236}">
                  <a16:creationId xmlns:a16="http://schemas.microsoft.com/office/drawing/2014/main" id="{3DB39220-9A1F-4D40-A768-89FDD09706F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orange logo&#10;&#10;Description automatically generated">
              <a:extLst>
                <a:ext uri="{FF2B5EF4-FFF2-40B4-BE49-F238E27FC236}">
                  <a16:creationId xmlns:a16="http://schemas.microsoft.com/office/drawing/2014/main" id="{AA2019D9-0E1D-8536-E8CB-2A0EFFF064A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6422" y="1172906"/>
            <a:ext cx="5412268" cy="1593121"/>
          </a:xfrm>
          <a:noFill/>
        </p:spPr>
        <p:txBody>
          <a:bodyPr>
            <a:normAutofit fontScale="90000"/>
          </a:bodyPr>
          <a:lstStyle/>
          <a:p>
            <a:pPr algn="l"/>
            <a:r>
              <a:rPr lang="en-US" sz="7200" dirty="0"/>
              <a:t>Supper Cart Set Up Example</a:t>
            </a:r>
          </a:p>
        </p:txBody>
      </p:sp>
    </p:spTree>
    <p:custDataLst>
      <p:tags r:id="rId1"/>
    </p:custDataLst>
    <p:extLst>
      <p:ext uri="{BB962C8B-B14F-4D97-AF65-F5344CB8AC3E}">
        <p14:creationId xmlns:p14="http://schemas.microsoft.com/office/powerpoint/2010/main" val="222293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500"/>
                                        <p:tgtEl>
                                          <p:spTgt spid="78"/>
                                        </p:tgtEl>
                                      </p:cBhvr>
                                    </p:animEffect>
                                    <p:anim calcmode="lin" valueType="num">
                                      <p:cBhvr>
                                        <p:cTn id="17" dur="500" fill="hold"/>
                                        <p:tgtEl>
                                          <p:spTgt spid="78"/>
                                        </p:tgtEl>
                                        <p:attrNameLst>
                                          <p:attrName>ppt_x</p:attrName>
                                        </p:attrNameLst>
                                      </p:cBhvr>
                                      <p:tavLst>
                                        <p:tav tm="0">
                                          <p:val>
                                            <p:strVal val="#ppt_x"/>
                                          </p:val>
                                        </p:tav>
                                        <p:tav tm="100000">
                                          <p:val>
                                            <p:strVal val="#ppt_x"/>
                                          </p:val>
                                        </p:tav>
                                      </p:tavLst>
                                    </p:anim>
                                    <p:anim calcmode="lin" valueType="num">
                                      <p:cBhvr>
                                        <p:cTn id="18" dur="500" fill="hold"/>
                                        <p:tgtEl>
                                          <p:spTgt spid="78"/>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500"/>
                                        <p:tgtEl>
                                          <p:spTgt spid="108"/>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fade">
                                      <p:cBhvr>
                                        <p:cTn id="25" dur="500"/>
                                        <p:tgtEl>
                                          <p:spTgt spid="105"/>
                                        </p:tgtEl>
                                      </p:cBhvr>
                                    </p:animEffect>
                                    <p:anim calcmode="lin" valueType="num">
                                      <p:cBhvr>
                                        <p:cTn id="26" dur="500" fill="hold"/>
                                        <p:tgtEl>
                                          <p:spTgt spid="105"/>
                                        </p:tgtEl>
                                        <p:attrNameLst>
                                          <p:attrName>ppt_x</p:attrName>
                                        </p:attrNameLst>
                                      </p:cBhvr>
                                      <p:tavLst>
                                        <p:tav tm="0">
                                          <p:val>
                                            <p:strVal val="#ppt_x"/>
                                          </p:val>
                                        </p:tav>
                                        <p:tav tm="100000">
                                          <p:val>
                                            <p:strVal val="#ppt_x"/>
                                          </p:val>
                                        </p:tav>
                                      </p:tavLst>
                                    </p:anim>
                                    <p:anim calcmode="lin" valueType="num">
                                      <p:cBhvr>
                                        <p:cTn id="27" dur="500" fill="hold"/>
                                        <p:tgtEl>
                                          <p:spTgt spid="105"/>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500"/>
                                        <p:tgtEl>
                                          <p:spTgt spid="110"/>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anim calcmode="lin" valueType="num">
                                      <p:cBhvr>
                                        <p:cTn id="35" dur="500" fill="hold"/>
                                        <p:tgtEl>
                                          <p:spTgt spid="79"/>
                                        </p:tgtEl>
                                        <p:attrNameLst>
                                          <p:attrName>ppt_x</p:attrName>
                                        </p:attrNameLst>
                                      </p:cBhvr>
                                      <p:tavLst>
                                        <p:tav tm="0">
                                          <p:val>
                                            <p:strVal val="#ppt_x"/>
                                          </p:val>
                                        </p:tav>
                                        <p:tav tm="100000">
                                          <p:val>
                                            <p:strVal val="#ppt_x"/>
                                          </p:val>
                                        </p:tav>
                                      </p:tavLst>
                                    </p:anim>
                                    <p:anim calcmode="lin" valueType="num">
                                      <p:cBhvr>
                                        <p:cTn id="36" dur="500" fill="hold"/>
                                        <p:tgtEl>
                                          <p:spTgt spid="79"/>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83" name="Rectangle 82"/>
          <p:cNvSpPr/>
          <p:nvPr/>
        </p:nvSpPr>
        <p:spPr>
          <a:xfrm>
            <a:off x="0" y="6122178"/>
            <a:ext cx="4946198" cy="744012"/>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946198" y="5381415"/>
            <a:ext cx="7245802" cy="1476586"/>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an 13"/>
          <p:cNvSpPr/>
          <p:nvPr/>
        </p:nvSpPr>
        <p:spPr>
          <a:xfrm rot="5400000">
            <a:off x="5444356"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565656"/>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8029" y="3381260"/>
            <a:ext cx="479136" cy="3490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9549508" y="4890115"/>
            <a:ext cx="263250" cy="47437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205876" y="26606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 name="Picture 104"/>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818053" y="4865023"/>
            <a:ext cx="543640" cy="530645"/>
          </a:xfrm>
          <a:prstGeom prst="rect">
            <a:avLst/>
          </a:prstGeom>
          <a:effectLst>
            <a:outerShdw blurRad="50800" dist="38100" dir="2700000" algn="tl" rotWithShape="0">
              <a:prstClr val="black">
                <a:alpha val="40000"/>
              </a:prstClr>
            </a:outerShdw>
          </a:effectLst>
        </p:spPr>
      </p:pic>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19"/>
          <a:srcRect/>
          <a:stretch/>
        </p:blipFill>
        <p:spPr bwMode="auto">
          <a:xfrm>
            <a:off x="9165156" y="1123918"/>
            <a:ext cx="2340968" cy="54488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613" y="1785527"/>
            <a:ext cx="5412269" cy="4533900"/>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A9ED7D-C4FA-B281-D4B0-A637FA4412F5}"/>
              </a:ext>
            </a:extLst>
          </p:cNvPr>
          <p:cNvSpPr txBox="1"/>
          <p:nvPr/>
        </p:nvSpPr>
        <p:spPr>
          <a:xfrm>
            <a:off x="240770" y="3373863"/>
            <a:ext cx="5115653" cy="2308324"/>
          </a:xfrm>
          <a:prstGeom prst="rect">
            <a:avLst/>
          </a:prstGeom>
          <a:noFill/>
        </p:spPr>
        <p:txBody>
          <a:bodyPr wrap="square">
            <a:spAutoFit/>
          </a:bodyPr>
          <a:lstStyle/>
          <a:p>
            <a:r>
              <a:rPr lang="en-US" sz="2400" b="0" i="0" dirty="0">
                <a:solidFill>
                  <a:schemeClr val="bg1"/>
                </a:solidFill>
                <a:effectLst/>
                <a:latin typeface="Century Gothic" panose="020B0502020202020204" pitchFamily="34" charset="0"/>
              </a:rPr>
              <a:t>Staff must ensure reimbursable meals are served BEFORE recording the meals on the ASP/Community Forms. Meals served that are not reimbursable cannot be claimed.</a:t>
            </a:r>
            <a:endParaRPr lang="en-US" sz="2400" dirty="0">
              <a:solidFill>
                <a:schemeClr val="bg1"/>
              </a:solidFill>
              <a:latin typeface="Century Gothic" panose="020B0502020202020204" pitchFamily="34" charset="0"/>
            </a:endParaRPr>
          </a:p>
        </p:txBody>
      </p:sp>
      <p:grpSp>
        <p:nvGrpSpPr>
          <p:cNvPr id="26" name="Group 25">
            <a:extLst>
              <a:ext uri="{FF2B5EF4-FFF2-40B4-BE49-F238E27FC236}">
                <a16:creationId xmlns:a16="http://schemas.microsoft.com/office/drawing/2014/main" id="{DA9148E8-2EB6-6CD1-462C-34CDA5966B36}"/>
              </a:ext>
            </a:extLst>
          </p:cNvPr>
          <p:cNvGrpSpPr/>
          <p:nvPr/>
        </p:nvGrpSpPr>
        <p:grpSpPr>
          <a:xfrm>
            <a:off x="5389594" y="4184480"/>
            <a:ext cx="1569368" cy="2538912"/>
            <a:chOff x="5389594" y="4184480"/>
            <a:chExt cx="1569368" cy="2538912"/>
          </a:xfrm>
        </p:grpSpPr>
        <p:grpSp>
          <p:nvGrpSpPr>
            <p:cNvPr id="84" name="Group 83">
              <a:extLst>
                <a:ext uri="{FF2B5EF4-FFF2-40B4-BE49-F238E27FC236}">
                  <a16:creationId xmlns:a16="http://schemas.microsoft.com/office/drawing/2014/main" id="{4D1F8B9E-48E9-41EF-89B1-5FC734D0A6F5}"/>
                </a:ext>
              </a:extLst>
            </p:cNvPr>
            <p:cNvGrpSpPr/>
            <p:nvPr/>
          </p:nvGrpSpPr>
          <p:grpSpPr>
            <a:xfrm>
              <a:off x="5389594" y="4184480"/>
              <a:ext cx="1569368" cy="2538912"/>
              <a:chOff x="3627610" y="3924577"/>
              <a:chExt cx="1475648" cy="2073568"/>
            </a:xfrm>
          </p:grpSpPr>
          <p:grpSp>
            <p:nvGrpSpPr>
              <p:cNvPr id="85" name="Group 84">
                <a:extLst>
                  <a:ext uri="{FF2B5EF4-FFF2-40B4-BE49-F238E27FC236}">
                    <a16:creationId xmlns:a16="http://schemas.microsoft.com/office/drawing/2014/main" id="{A59CBC3F-7BE6-484D-86DE-2502999682E9}"/>
                  </a:ext>
                </a:extLst>
              </p:cNvPr>
              <p:cNvGrpSpPr/>
              <p:nvPr/>
            </p:nvGrpSpPr>
            <p:grpSpPr>
              <a:xfrm>
                <a:off x="3966959" y="5234079"/>
                <a:ext cx="861710" cy="444635"/>
                <a:chOff x="6783868" y="4995224"/>
                <a:chExt cx="861710" cy="444635"/>
              </a:xfrm>
              <a:solidFill>
                <a:srgbClr val="97663B"/>
              </a:solidFill>
            </p:grpSpPr>
            <p:sp>
              <p:nvSpPr>
                <p:cNvPr id="136" name="Freeform: Shape 121">
                  <a:extLst>
                    <a:ext uri="{FF2B5EF4-FFF2-40B4-BE49-F238E27FC236}">
                      <a16:creationId xmlns:a16="http://schemas.microsoft.com/office/drawing/2014/main" id="{C4965F05-89D1-4D2E-8A2D-6A1AA1B46086}"/>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7" name="Freeform: Shape 122">
                  <a:extLst>
                    <a:ext uri="{FF2B5EF4-FFF2-40B4-BE49-F238E27FC236}">
                      <a16:creationId xmlns:a16="http://schemas.microsoft.com/office/drawing/2014/main" id="{EF9385A7-23F3-47A7-AA9A-C7065DBCF0F6}"/>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6" name="Group 85">
                <a:extLst>
                  <a:ext uri="{FF2B5EF4-FFF2-40B4-BE49-F238E27FC236}">
                    <a16:creationId xmlns:a16="http://schemas.microsoft.com/office/drawing/2014/main" id="{DD6BD54E-4AFE-4C87-BDE4-A8EB4EDE7107}"/>
                  </a:ext>
                </a:extLst>
              </p:cNvPr>
              <p:cNvGrpSpPr/>
              <p:nvPr/>
            </p:nvGrpSpPr>
            <p:grpSpPr>
              <a:xfrm>
                <a:off x="4116588" y="5716829"/>
                <a:ext cx="570707" cy="281316"/>
                <a:chOff x="8321137" y="5334839"/>
                <a:chExt cx="570707" cy="281316"/>
              </a:xfrm>
            </p:grpSpPr>
            <p:sp>
              <p:nvSpPr>
                <p:cNvPr id="132" name="Rectangle 19">
                  <a:extLst>
                    <a:ext uri="{FF2B5EF4-FFF2-40B4-BE49-F238E27FC236}">
                      <a16:creationId xmlns:a16="http://schemas.microsoft.com/office/drawing/2014/main" id="{86A09A6F-0E27-4F33-AB3F-E1D7037DCDE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3" name="Rectangle 19">
                  <a:extLst>
                    <a:ext uri="{FF2B5EF4-FFF2-40B4-BE49-F238E27FC236}">
                      <a16:creationId xmlns:a16="http://schemas.microsoft.com/office/drawing/2014/main" id="{27EB3F59-F26D-442E-B593-F5B0AEEEF695}"/>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4" name="Rectangle 19">
                  <a:extLst>
                    <a:ext uri="{FF2B5EF4-FFF2-40B4-BE49-F238E27FC236}">
                      <a16:creationId xmlns:a16="http://schemas.microsoft.com/office/drawing/2014/main" id="{86DB1B89-98F8-4B8A-BC17-A3145F555547}"/>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5" name="Rectangle 19">
                  <a:extLst>
                    <a:ext uri="{FF2B5EF4-FFF2-40B4-BE49-F238E27FC236}">
                      <a16:creationId xmlns:a16="http://schemas.microsoft.com/office/drawing/2014/main" id="{F52BA168-94DA-4B31-ACA5-6F3F1FE7BF21}"/>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87" name="Rectangle 44">
                <a:extLst>
                  <a:ext uri="{FF2B5EF4-FFF2-40B4-BE49-F238E27FC236}">
                    <a16:creationId xmlns:a16="http://schemas.microsoft.com/office/drawing/2014/main" id="{943C08A8-83EB-43B4-9CD8-72EFCB1953D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88" name="Group 87">
                <a:extLst>
                  <a:ext uri="{FF2B5EF4-FFF2-40B4-BE49-F238E27FC236}">
                    <a16:creationId xmlns:a16="http://schemas.microsoft.com/office/drawing/2014/main" id="{22E482A1-CC8F-4ABA-BD37-D39DFD3F0DEB}"/>
                  </a:ext>
                </a:extLst>
              </p:cNvPr>
              <p:cNvGrpSpPr/>
              <p:nvPr/>
            </p:nvGrpSpPr>
            <p:grpSpPr>
              <a:xfrm>
                <a:off x="4061105" y="5032138"/>
                <a:ext cx="709613" cy="522520"/>
                <a:chOff x="1916909" y="3505263"/>
                <a:chExt cx="709613" cy="522520"/>
              </a:xfrm>
            </p:grpSpPr>
            <p:sp>
              <p:nvSpPr>
                <p:cNvPr id="127" name="Rectangle: Rounded Corners 20">
                  <a:extLst>
                    <a:ext uri="{FF2B5EF4-FFF2-40B4-BE49-F238E27FC236}">
                      <a16:creationId xmlns:a16="http://schemas.microsoft.com/office/drawing/2014/main" id="{AD4C30F7-BE17-48B4-BE94-763ED8C83E85}"/>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8" name="Freeform: Shape 113">
                  <a:extLst>
                    <a:ext uri="{FF2B5EF4-FFF2-40B4-BE49-F238E27FC236}">
                      <a16:creationId xmlns:a16="http://schemas.microsoft.com/office/drawing/2014/main" id="{7FE25528-BD04-4485-843A-D58C735BFE8F}"/>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9" name="Rectangle: Rounded Corners 2">
                  <a:extLst>
                    <a:ext uri="{FF2B5EF4-FFF2-40B4-BE49-F238E27FC236}">
                      <a16:creationId xmlns:a16="http://schemas.microsoft.com/office/drawing/2014/main" id="{D20CA8A4-6EA3-4D78-BF56-ED5EED773394}"/>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30" name="Freeform: Shape 115">
                  <a:extLst>
                    <a:ext uri="{FF2B5EF4-FFF2-40B4-BE49-F238E27FC236}">
                      <a16:creationId xmlns:a16="http://schemas.microsoft.com/office/drawing/2014/main" id="{62CE619D-438E-4048-9B1E-A57525DAB5BF}"/>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1" name="Freeform: Shape 116">
                  <a:extLst>
                    <a:ext uri="{FF2B5EF4-FFF2-40B4-BE49-F238E27FC236}">
                      <a16:creationId xmlns:a16="http://schemas.microsoft.com/office/drawing/2014/main" id="{446BE4E6-347C-4C69-B1F7-74FCAB8A2DA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9" name="Group 88">
                <a:extLst>
                  <a:ext uri="{FF2B5EF4-FFF2-40B4-BE49-F238E27FC236}">
                    <a16:creationId xmlns:a16="http://schemas.microsoft.com/office/drawing/2014/main" id="{5F41D6DD-2D2C-453A-9AFE-D120E9791FAC}"/>
                  </a:ext>
                </a:extLst>
              </p:cNvPr>
              <p:cNvGrpSpPr/>
              <p:nvPr/>
            </p:nvGrpSpPr>
            <p:grpSpPr>
              <a:xfrm>
                <a:off x="3821709" y="4226792"/>
                <a:ext cx="1167175" cy="851629"/>
                <a:chOff x="7389463" y="2893265"/>
                <a:chExt cx="1167175" cy="851629"/>
              </a:xfrm>
            </p:grpSpPr>
            <p:sp>
              <p:nvSpPr>
                <p:cNvPr id="124" name="Oval 36">
                  <a:extLst>
                    <a:ext uri="{FF2B5EF4-FFF2-40B4-BE49-F238E27FC236}">
                      <a16:creationId xmlns:a16="http://schemas.microsoft.com/office/drawing/2014/main" id="{45133FA2-1D5E-4BD6-A823-4CB981F3C154}"/>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5" name="Oval 36">
                  <a:extLst>
                    <a:ext uri="{FF2B5EF4-FFF2-40B4-BE49-F238E27FC236}">
                      <a16:creationId xmlns:a16="http://schemas.microsoft.com/office/drawing/2014/main" id="{4D5188CF-E9E5-4B9D-916C-FDC0E731736D}"/>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6" name="Oval 33">
                  <a:extLst>
                    <a:ext uri="{FF2B5EF4-FFF2-40B4-BE49-F238E27FC236}">
                      <a16:creationId xmlns:a16="http://schemas.microsoft.com/office/drawing/2014/main" id="{3DB08481-29AA-432E-8EC3-6D7338A591A6}"/>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123" name="Moon 122">
                <a:extLst>
                  <a:ext uri="{FF2B5EF4-FFF2-40B4-BE49-F238E27FC236}">
                    <a16:creationId xmlns:a16="http://schemas.microsoft.com/office/drawing/2014/main" id="{4FAD28D0-C681-4EBA-B398-B69E0D3D9A6B}"/>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91" name="Group 90">
                <a:extLst>
                  <a:ext uri="{FF2B5EF4-FFF2-40B4-BE49-F238E27FC236}">
                    <a16:creationId xmlns:a16="http://schemas.microsoft.com/office/drawing/2014/main" id="{D2E973D1-9F20-44CA-867F-B0ADE8AF04D5}"/>
                  </a:ext>
                </a:extLst>
              </p:cNvPr>
              <p:cNvGrpSpPr/>
              <p:nvPr/>
            </p:nvGrpSpPr>
            <p:grpSpPr>
              <a:xfrm>
                <a:off x="3627610" y="3924577"/>
                <a:ext cx="1475648" cy="762929"/>
                <a:chOff x="2879441" y="2846400"/>
                <a:chExt cx="1263913" cy="567773"/>
              </a:xfrm>
            </p:grpSpPr>
            <p:grpSp>
              <p:nvGrpSpPr>
                <p:cNvPr id="115" name="Group 114">
                  <a:extLst>
                    <a:ext uri="{FF2B5EF4-FFF2-40B4-BE49-F238E27FC236}">
                      <a16:creationId xmlns:a16="http://schemas.microsoft.com/office/drawing/2014/main" id="{E5398523-5618-4F4C-974D-7CBAE61DCB71}"/>
                    </a:ext>
                  </a:extLst>
                </p:cNvPr>
                <p:cNvGrpSpPr/>
                <p:nvPr/>
              </p:nvGrpSpPr>
              <p:grpSpPr>
                <a:xfrm>
                  <a:off x="2879441" y="2883574"/>
                  <a:ext cx="311272" cy="311760"/>
                  <a:chOff x="2543848" y="3369652"/>
                  <a:chExt cx="311272" cy="311760"/>
                </a:xfrm>
              </p:grpSpPr>
              <p:sp>
                <p:nvSpPr>
                  <p:cNvPr id="120" name="Cloud 119">
                    <a:extLst>
                      <a:ext uri="{FF2B5EF4-FFF2-40B4-BE49-F238E27FC236}">
                        <a16:creationId xmlns:a16="http://schemas.microsoft.com/office/drawing/2014/main" id="{50654602-28D3-4A7B-A819-51E4A8D8C28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1" name="Freeform: Shape 106">
                    <a:extLst>
                      <a:ext uri="{FF2B5EF4-FFF2-40B4-BE49-F238E27FC236}">
                        <a16:creationId xmlns:a16="http://schemas.microsoft.com/office/drawing/2014/main" id="{BC880496-0F91-4F15-9234-35F2A2894A5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16" name="Group 115">
                  <a:extLst>
                    <a:ext uri="{FF2B5EF4-FFF2-40B4-BE49-F238E27FC236}">
                      <a16:creationId xmlns:a16="http://schemas.microsoft.com/office/drawing/2014/main" id="{10947F6A-28F9-41DF-9F0D-BA6423637027}"/>
                    </a:ext>
                  </a:extLst>
                </p:cNvPr>
                <p:cNvGrpSpPr/>
                <p:nvPr/>
              </p:nvGrpSpPr>
              <p:grpSpPr>
                <a:xfrm flipH="1">
                  <a:off x="3832082" y="2846400"/>
                  <a:ext cx="311272" cy="311760"/>
                  <a:chOff x="2543848" y="3369652"/>
                  <a:chExt cx="311272" cy="311760"/>
                </a:xfrm>
              </p:grpSpPr>
              <p:sp>
                <p:nvSpPr>
                  <p:cNvPr id="118" name="Cloud 117">
                    <a:extLst>
                      <a:ext uri="{FF2B5EF4-FFF2-40B4-BE49-F238E27FC236}">
                        <a16:creationId xmlns:a16="http://schemas.microsoft.com/office/drawing/2014/main" id="{29A624B9-975F-4BF2-A8CF-FC9DF916067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9" name="Freeform: Shape 104">
                    <a:extLst>
                      <a:ext uri="{FF2B5EF4-FFF2-40B4-BE49-F238E27FC236}">
                        <a16:creationId xmlns:a16="http://schemas.microsoft.com/office/drawing/2014/main" id="{B2148506-F42F-4C72-8265-30C72EF1C9C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17" name="Freeform: Shape 102">
                  <a:extLst>
                    <a:ext uri="{FF2B5EF4-FFF2-40B4-BE49-F238E27FC236}">
                      <a16:creationId xmlns:a16="http://schemas.microsoft.com/office/drawing/2014/main" id="{83179397-A96B-44DD-A12B-C94095EB234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94" name="Picture 93">
                <a:extLst>
                  <a:ext uri="{FF2B5EF4-FFF2-40B4-BE49-F238E27FC236}">
                    <a16:creationId xmlns:a16="http://schemas.microsoft.com/office/drawing/2014/main" id="{E6FD04A1-4EA9-47C1-B86C-EC118A50DFED}"/>
                  </a:ext>
                </a:extLst>
              </p:cNvPr>
              <p:cNvPicPr>
                <a:picLocks noChangeAspect="1"/>
              </p:cNvPicPr>
              <p:nvPr/>
            </p:nvPicPr>
            <p:blipFill>
              <a:blip r:embed="rId20"/>
              <a:stretch>
                <a:fillRect/>
              </a:stretch>
            </p:blipFill>
            <p:spPr>
              <a:xfrm rot="20463960">
                <a:off x="4182422" y="4472337"/>
                <a:ext cx="77928" cy="47623"/>
              </a:xfrm>
              <a:prstGeom prst="rect">
                <a:avLst/>
              </a:prstGeom>
            </p:spPr>
          </p:pic>
          <p:pic>
            <p:nvPicPr>
              <p:cNvPr id="95" name="Picture 94">
                <a:extLst>
                  <a:ext uri="{FF2B5EF4-FFF2-40B4-BE49-F238E27FC236}">
                    <a16:creationId xmlns:a16="http://schemas.microsoft.com/office/drawing/2014/main" id="{6A4CE330-9BFA-4FFD-B961-8B4695FEBAFA}"/>
                  </a:ext>
                </a:extLst>
              </p:cNvPr>
              <p:cNvPicPr>
                <a:picLocks noChangeAspect="1"/>
              </p:cNvPicPr>
              <p:nvPr/>
            </p:nvPicPr>
            <p:blipFill>
              <a:blip r:embed="rId20"/>
              <a:stretch>
                <a:fillRect/>
              </a:stretch>
            </p:blipFill>
            <p:spPr>
              <a:xfrm rot="1136040" flipH="1">
                <a:off x="4611526" y="4472336"/>
                <a:ext cx="77928" cy="47623"/>
              </a:xfrm>
              <a:prstGeom prst="rect">
                <a:avLst/>
              </a:prstGeom>
            </p:spPr>
          </p:pic>
        </p:grpSp>
        <p:pic>
          <p:nvPicPr>
            <p:cNvPr id="6" name="Picture 4">
              <a:extLst>
                <a:ext uri="{FF2B5EF4-FFF2-40B4-BE49-F238E27FC236}">
                  <a16:creationId xmlns:a16="http://schemas.microsoft.com/office/drawing/2014/main" id="{189E3444-F14E-4E79-3385-0019718F1BB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05211" y="4926042"/>
              <a:ext cx="644796" cy="259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37AF6D0-8CF3-FF55-952A-C4985279689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52662" y="5105752"/>
              <a:ext cx="143565" cy="19691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23">
            <a:extLst>
              <a:ext uri="{BEBA8EAE-BF5A-486C-A8C5-ECC9F3942E4B}">
                <a14:imgProps xmlns:a14="http://schemas.microsoft.com/office/drawing/2010/main">
                  <a14:imgLayer r:embed="rId11">
                    <a14:imgEffect>
                      <a14:backgroundRemoval t="4828" b="100000" l="0" r="100000"/>
                    </a14:imgEffect>
                  </a14:imgLayer>
                </a14:imgProps>
              </a:ext>
              <a:ext uri="{28A0092B-C50C-407E-A947-70E740481C1C}">
                <a14:useLocalDpi xmlns:a14="http://schemas.microsoft.com/office/drawing/2010/main" val="0"/>
              </a:ext>
            </a:extLst>
          </a:blip>
          <a:stretch>
            <a:fillRect/>
          </a:stretch>
        </p:blipFill>
        <p:spPr>
          <a:xfrm>
            <a:off x="5649466" y="5722701"/>
            <a:ext cx="1085144" cy="454757"/>
          </a:xfrm>
          <a:prstGeom prst="rect">
            <a:avLst/>
          </a:prstGeom>
        </p:spPr>
      </p:pic>
      <p:pic>
        <p:nvPicPr>
          <p:cNvPr id="138" name="Picture 26" descr="Tony's 4&quot; Round Galaxy Cheese Pizza Case | FoodServiceDirect"/>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053362" y="53937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9" name="Picture 28" descr="Driftwood Dairy 10724 Lower Azusa Rd El Monte, CA Dairy Products Wholesale  - MapQuest"/>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rot="20284336">
            <a:off x="10050496" y="5398129"/>
            <a:ext cx="368374" cy="551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0" name="Picture 2" descr="Green tick checkmark icon Royalty Free Vector Image"/>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8953327" y="1515735"/>
            <a:ext cx="1024998" cy="1147245"/>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BE609F2-2ADF-0F35-E1F9-2D9A2F7FF930}"/>
              </a:ext>
            </a:extLst>
          </p:cNvPr>
          <p:cNvGrpSpPr/>
          <p:nvPr/>
        </p:nvGrpSpPr>
        <p:grpSpPr>
          <a:xfrm rot="224301">
            <a:off x="10657611" y="3564812"/>
            <a:ext cx="487376" cy="119011"/>
            <a:chOff x="1488734" y="3393104"/>
            <a:chExt cx="566777" cy="147362"/>
          </a:xfrm>
        </p:grpSpPr>
        <p:sp>
          <p:nvSpPr>
            <p:cNvPr id="37" name="Rectangle 36">
              <a:extLst>
                <a:ext uri="{FF2B5EF4-FFF2-40B4-BE49-F238E27FC236}">
                  <a16:creationId xmlns:a16="http://schemas.microsoft.com/office/drawing/2014/main" id="{68DBBB5A-BE0A-C69B-AE1D-48905EE2A8D4}"/>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descr="A blue and orange logo&#10;&#10;Description automatically generated">
              <a:extLst>
                <a:ext uri="{FF2B5EF4-FFF2-40B4-BE49-F238E27FC236}">
                  <a16:creationId xmlns:a16="http://schemas.microsoft.com/office/drawing/2014/main" id="{6FA4696D-843B-33C7-1452-CFD66EE04AD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509" y="1653928"/>
            <a:ext cx="6784167" cy="1593121"/>
          </a:xfrm>
          <a:noFill/>
        </p:spPr>
        <p:txBody>
          <a:bodyPr>
            <a:normAutofit/>
          </a:bodyPr>
          <a:lstStyle/>
          <a:p>
            <a:pPr algn="l"/>
            <a:r>
              <a:rPr lang="en-US" sz="7200" dirty="0"/>
              <a:t>Supper Service Example</a:t>
            </a:r>
          </a:p>
        </p:txBody>
      </p:sp>
    </p:spTree>
    <p:custDataLst>
      <p:tags r:id="rId1"/>
    </p:custDataLst>
    <p:extLst>
      <p:ext uri="{BB962C8B-B14F-4D97-AF65-F5344CB8AC3E}">
        <p14:creationId xmlns:p14="http://schemas.microsoft.com/office/powerpoint/2010/main" val="825530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55638 -0.00602 L -2.08333E-7 1.11111E-6 " pathEditMode="relative" rAng="0" ptsTypes="AA">
                                      <p:cBhvr>
                                        <p:cTn id="9" dur="2000" fill="hold"/>
                                        <p:tgtEl>
                                          <p:spTgt spid="26"/>
                                        </p:tgtEl>
                                        <p:attrNameLst>
                                          <p:attrName>ppt_x</p:attrName>
                                          <p:attrName>ppt_y</p:attrName>
                                        </p:attrNameLst>
                                      </p:cBhvr>
                                      <p:rCtr x="27812" y="301"/>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fade">
                                      <p:cBhvr>
                                        <p:cTn id="16" dur="500"/>
                                        <p:tgtEl>
                                          <p:spTgt spid="138"/>
                                        </p:tgtEl>
                                      </p:cBhvr>
                                    </p:animEffect>
                                  </p:childTnLst>
                                </p:cTn>
                              </p:par>
                            </p:childTnLst>
                          </p:cTn>
                        </p:par>
                        <p:par>
                          <p:cTn id="17" fill="hold">
                            <p:stCondLst>
                              <p:cond delay="2500"/>
                            </p:stCondLst>
                            <p:childTnLst>
                              <p:par>
                                <p:cTn id="18" presetID="42" presetClass="path" presetSubtype="0" accel="50000" decel="50000" fill="hold" nodeType="afterEffect">
                                  <p:stCondLst>
                                    <p:cond delay="0"/>
                                  </p:stCondLst>
                                  <p:childTnLst>
                                    <p:animMotion origin="layout" path="M -2.08333E-7 1.11111E-6 L 0.36328 0.01065 " pathEditMode="relative" rAng="0" ptsTypes="AA">
                                      <p:cBhvr>
                                        <p:cTn id="19" dur="2000" fill="hold"/>
                                        <p:tgtEl>
                                          <p:spTgt spid="26"/>
                                        </p:tgtEl>
                                        <p:attrNameLst>
                                          <p:attrName>ppt_x</p:attrName>
                                          <p:attrName>ppt_y</p:attrName>
                                        </p:attrNameLst>
                                      </p:cBhvr>
                                      <p:rCtr x="18164" y="532"/>
                                    </p:animMotion>
                                  </p:childTnLst>
                                </p:cTn>
                              </p:par>
                              <p:par>
                                <p:cTn id="20" presetID="42" presetClass="path" presetSubtype="0" accel="50000" decel="50000" fill="hold" nodeType="withEffect">
                                  <p:stCondLst>
                                    <p:cond delay="0"/>
                                  </p:stCondLst>
                                  <p:childTnLst>
                                    <p:animMotion origin="layout" path="M -1.04167E-6 -4.81481E-6 L 0.34766 -0.00254 " pathEditMode="relative" rAng="0" ptsTypes="AA">
                                      <p:cBhvr>
                                        <p:cTn id="21" dur="2000" fill="hold"/>
                                        <p:tgtEl>
                                          <p:spTgt spid="138"/>
                                        </p:tgtEl>
                                        <p:attrNameLst>
                                          <p:attrName>ppt_x</p:attrName>
                                          <p:attrName>ppt_y</p:attrName>
                                        </p:attrNameLst>
                                      </p:cBhvr>
                                      <p:rCtr x="17383" y="-139"/>
                                    </p:animMotion>
                                  </p:childTnLst>
                                </p:cTn>
                              </p:par>
                              <p:par>
                                <p:cTn id="22" presetID="42" presetClass="path" presetSubtype="0" accel="50000" decel="50000" fill="hold" nodeType="withEffect">
                                  <p:stCondLst>
                                    <p:cond delay="0"/>
                                  </p:stCondLst>
                                  <p:childTnLst>
                                    <p:animMotion origin="layout" path="M -2.5E-6 -2.59259E-6 L 0.35925 -0.00231 " pathEditMode="relative" rAng="0" ptsTypes="AA">
                                      <p:cBhvr>
                                        <p:cTn id="23" dur="2000" fill="hold"/>
                                        <p:tgtEl>
                                          <p:spTgt spid="5"/>
                                        </p:tgtEl>
                                        <p:attrNameLst>
                                          <p:attrName>ppt_x</p:attrName>
                                          <p:attrName>ppt_y</p:attrName>
                                        </p:attrNameLst>
                                      </p:cBhvr>
                                      <p:rCtr x="17956" y="-116"/>
                                    </p:animMotion>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139"/>
                                        </p:tgtEl>
                                        <p:attrNameLst>
                                          <p:attrName>style.visibility</p:attrName>
                                        </p:attrNameLst>
                                      </p:cBhvr>
                                      <p:to>
                                        <p:strVal val="visible"/>
                                      </p:to>
                                    </p:set>
                                    <p:animEffect transition="in" filter="fade">
                                      <p:cBhvr>
                                        <p:cTn id="27" dur="500"/>
                                        <p:tgtEl>
                                          <p:spTgt spid="139"/>
                                        </p:tgtEl>
                                      </p:cBhvr>
                                    </p:animEffect>
                                  </p:childTnLst>
                                </p:cTn>
                              </p:par>
                            </p:childTnLst>
                          </p:cTn>
                        </p:par>
                        <p:par>
                          <p:cTn id="28" fill="hold">
                            <p:stCondLst>
                              <p:cond delay="5000"/>
                            </p:stCondLst>
                            <p:childTnLst>
                              <p:par>
                                <p:cTn id="29" presetID="22" presetClass="entr" presetSubtype="8" fill="hold" nodeType="after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wipe(left)">
                                      <p:cBhvr>
                                        <p:cTn id="3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36265" y="1031486"/>
            <a:ext cx="5930719" cy="1325563"/>
          </a:xfrm>
        </p:spPr>
        <p:txBody>
          <a:bodyPr>
            <a:noAutofit/>
          </a:bodyPr>
          <a:lstStyle/>
          <a:p>
            <a:r>
              <a:rPr lang="en-US" sz="8800" dirty="0">
                <a:solidFill>
                  <a:schemeClr val="bg1"/>
                </a:solidFill>
              </a:rPr>
              <a:t>Supper Program Eligibility </a:t>
            </a:r>
          </a:p>
        </p:txBody>
      </p:sp>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536265" y="3155317"/>
            <a:ext cx="5930720" cy="2397514"/>
          </a:xfrm>
        </p:spPr>
        <p:txBody>
          <a:bodyPr vert="horz" lIns="91440" tIns="45720" rIns="91440" bIns="45720" rtlCol="0" anchor="t">
            <a:noAutofit/>
          </a:bodyPr>
          <a:lstStyle/>
          <a:p>
            <a:pPr marL="0" indent="0">
              <a:spcBef>
                <a:spcPts val="0"/>
              </a:spcBef>
              <a:spcAft>
                <a:spcPts val="800"/>
              </a:spcAft>
              <a:buNone/>
            </a:pPr>
            <a:r>
              <a:rPr lang="en-US" sz="2400" dirty="0">
                <a:solidFill>
                  <a:schemeClr val="bg1"/>
                </a:solidFill>
                <a:latin typeface="Century Gothic" panose="020B0502020202020204" pitchFamily="34" charset="0"/>
              </a:rPr>
              <a:t>There must be an enrichment program on site to offer the Supper Program.</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Schools must be greater than 50% eligible</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Community children under the age of 18 are eligible</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Adults over 18 with disabilities may participate</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pic>
        <p:nvPicPr>
          <p:cNvPr id="6" name="Picture 5" descr="A group of children sitting at tables&#10;&#10;Description automatically generated">
            <a:extLst>
              <a:ext uri="{FF2B5EF4-FFF2-40B4-BE49-F238E27FC236}">
                <a16:creationId xmlns:a16="http://schemas.microsoft.com/office/drawing/2014/main" id="{1A1133D2-1D6F-296C-038E-AE4042B6222E}"/>
              </a:ext>
            </a:extLst>
          </p:cNvPr>
          <p:cNvPicPr>
            <a:picLocks noChangeAspect="1"/>
          </p:cNvPicPr>
          <p:nvPr/>
        </p:nvPicPr>
        <p:blipFill>
          <a:blip r:embed="rId3"/>
          <a:stretch>
            <a:fillRect/>
          </a:stretch>
        </p:blipFill>
        <p:spPr>
          <a:xfrm>
            <a:off x="6510253" y="132245"/>
            <a:ext cx="5145482" cy="4947138"/>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7" name="Flowchart: Connector 6">
            <a:extLst>
              <a:ext uri="{FF2B5EF4-FFF2-40B4-BE49-F238E27FC236}">
                <a16:creationId xmlns:a16="http://schemas.microsoft.com/office/drawing/2014/main" id="{ADA3A622-B627-CF53-70D9-837E947B660F}"/>
              </a:ext>
            </a:extLst>
          </p:cNvPr>
          <p:cNvSpPr/>
          <p:nvPr/>
        </p:nvSpPr>
        <p:spPr>
          <a:xfrm>
            <a:off x="9859108" y="3909646"/>
            <a:ext cx="2209765" cy="209256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9DD23DA6-116D-10E7-4A94-59F531B9E3A1}"/>
              </a:ext>
            </a:extLst>
          </p:cNvPr>
          <p:cNvSpPr/>
          <p:nvPr/>
        </p:nvSpPr>
        <p:spPr>
          <a:xfrm>
            <a:off x="9082994" y="491947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3854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CA6F4599-2300-1A6E-ED57-BC4817B47BBB}"/>
              </a:ext>
            </a:extLst>
          </p:cNvPr>
          <p:cNvCxnSpPr>
            <a:stCxn id="10" idx="1"/>
          </p:cNvCxnSpPr>
          <p:nvPr/>
        </p:nvCxnSpPr>
        <p:spPr>
          <a:xfrm flipH="1">
            <a:off x="3276600" y="1995368"/>
            <a:ext cx="1441183" cy="0"/>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0A2C345-81F5-50A3-4FEC-06DC96C468ED}"/>
              </a:ext>
            </a:extLst>
          </p:cNvPr>
          <p:cNvCxnSpPr>
            <a:cxnSpLocks/>
          </p:cNvCxnSpPr>
          <p:nvPr/>
        </p:nvCxnSpPr>
        <p:spPr>
          <a:xfrm flipH="1">
            <a:off x="1238250" y="3328138"/>
            <a:ext cx="552450" cy="849347"/>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DDAE2F13-E5B7-421B-172B-2A6050AF0B95}"/>
              </a:ext>
            </a:extLst>
          </p:cNvPr>
          <p:cNvCxnSpPr>
            <a:cxnSpLocks/>
          </p:cNvCxnSpPr>
          <p:nvPr/>
        </p:nvCxnSpPr>
        <p:spPr>
          <a:xfrm flipH="1" flipV="1">
            <a:off x="2524125" y="3301928"/>
            <a:ext cx="853020" cy="875557"/>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5A1C574-F716-74D0-17AE-AEF6EB215B04}"/>
              </a:ext>
            </a:extLst>
          </p:cNvPr>
          <p:cNvCxnSpPr>
            <a:cxnSpLocks/>
          </p:cNvCxnSpPr>
          <p:nvPr/>
        </p:nvCxnSpPr>
        <p:spPr>
          <a:xfrm flipH="1">
            <a:off x="5080000" y="1995368"/>
            <a:ext cx="3835398" cy="2584132"/>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48E4F197-D2E3-B52D-D376-8EDC19A3A9E0}"/>
              </a:ext>
            </a:extLst>
          </p:cNvPr>
          <p:cNvCxnSpPr>
            <a:cxnSpLocks/>
          </p:cNvCxnSpPr>
          <p:nvPr/>
        </p:nvCxnSpPr>
        <p:spPr>
          <a:xfrm flipH="1">
            <a:off x="8194806" y="3681254"/>
            <a:ext cx="1233148" cy="636010"/>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37AFF86-F4D3-5679-FE43-B0292619FA03}"/>
              </a:ext>
            </a:extLst>
          </p:cNvPr>
          <p:cNvCxnSpPr>
            <a:cxnSpLocks/>
          </p:cNvCxnSpPr>
          <p:nvPr/>
        </p:nvCxnSpPr>
        <p:spPr>
          <a:xfrm flipH="1" flipV="1">
            <a:off x="10561437" y="3806814"/>
            <a:ext cx="260153" cy="772686"/>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2E468877-F023-A0B9-862C-3EDFD709A933}"/>
              </a:ext>
            </a:extLst>
          </p:cNvPr>
          <p:cNvSpPr/>
          <p:nvPr/>
        </p:nvSpPr>
        <p:spPr>
          <a:xfrm>
            <a:off x="4717783" y="1087427"/>
            <a:ext cx="2756432" cy="1815882"/>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square" rtlCol="0" anchor="b" anchorCtr="1">
            <a:spAutoFit/>
          </a:bodyPr>
          <a:lstStyle/>
          <a:p>
            <a:pPr algn="ctr"/>
            <a:r>
              <a:rPr lang="en-US" sz="1600" dirty="0"/>
              <a:t>Meal Service lasts for 30 mins immediately after the bell rings, however FSM’s may request approval to shorten or lengthen their meal service through their AFSS.</a:t>
            </a:r>
          </a:p>
          <a:p>
            <a:pPr algn="ctr"/>
            <a:r>
              <a:rPr lang="en-US" sz="1600" dirty="0"/>
              <a:t> </a:t>
            </a:r>
          </a:p>
        </p:txBody>
      </p:sp>
      <p:sp>
        <p:nvSpPr>
          <p:cNvPr id="11" name="TextBox 10">
            <a:extLst>
              <a:ext uri="{FF2B5EF4-FFF2-40B4-BE49-F238E27FC236}">
                <a16:creationId xmlns:a16="http://schemas.microsoft.com/office/drawing/2014/main" id="{E502432D-4034-E9D8-9660-431A70EE9DE8}"/>
              </a:ext>
            </a:extLst>
          </p:cNvPr>
          <p:cNvSpPr txBox="1"/>
          <p:nvPr/>
        </p:nvSpPr>
        <p:spPr>
          <a:xfrm>
            <a:off x="3377145" y="-176153"/>
            <a:ext cx="5437707" cy="1200329"/>
          </a:xfrm>
          <a:prstGeom prst="rect">
            <a:avLst/>
          </a:prstGeom>
          <a:noFill/>
        </p:spPr>
        <p:txBody>
          <a:bodyPr wrap="none" rtlCol="0">
            <a:spAutoFit/>
          </a:bodyPr>
          <a:lstStyle/>
          <a:p>
            <a:r>
              <a:rPr lang="en-US" sz="7200" dirty="0">
                <a:solidFill>
                  <a:schemeClr val="bg1"/>
                </a:solidFill>
                <a:latin typeface="Onyx" panose="04050602080702020203" pitchFamily="82" charset="0"/>
              </a:rPr>
              <a:t>Community Cart Service</a:t>
            </a:r>
          </a:p>
        </p:txBody>
      </p:sp>
      <p:grpSp>
        <p:nvGrpSpPr>
          <p:cNvPr id="46" name="Group 45">
            <a:extLst>
              <a:ext uri="{FF2B5EF4-FFF2-40B4-BE49-F238E27FC236}">
                <a16:creationId xmlns:a16="http://schemas.microsoft.com/office/drawing/2014/main" id="{6C2D83F5-6B2C-BA51-D0CF-C129B32AB1DA}"/>
              </a:ext>
            </a:extLst>
          </p:cNvPr>
          <p:cNvGrpSpPr/>
          <p:nvPr/>
        </p:nvGrpSpPr>
        <p:grpSpPr>
          <a:xfrm>
            <a:off x="690431" y="1174342"/>
            <a:ext cx="2785008" cy="2453460"/>
            <a:chOff x="690431" y="1174342"/>
            <a:chExt cx="2785008" cy="2453460"/>
          </a:xfrm>
        </p:grpSpPr>
        <p:sp>
          <p:nvSpPr>
            <p:cNvPr id="26" name="Flowchart: Connector 25">
              <a:extLst>
                <a:ext uri="{FF2B5EF4-FFF2-40B4-BE49-F238E27FC236}">
                  <a16:creationId xmlns:a16="http://schemas.microsoft.com/office/drawing/2014/main" id="{432B646D-3547-9130-CFD5-0A6AD490805D}"/>
                </a:ext>
              </a:extLst>
            </p:cNvPr>
            <p:cNvSpPr/>
            <p:nvPr/>
          </p:nvSpPr>
          <p:spPr>
            <a:xfrm>
              <a:off x="788726" y="1174342"/>
              <a:ext cx="2588419" cy="2453460"/>
            </a:xfrm>
            <a:prstGeom prst="flowChartConnector">
              <a:avLst/>
            </a:prstGeom>
            <a:solidFill>
              <a:schemeClr val="bg1"/>
            </a:solidFill>
            <a:ln>
              <a:solidFill>
                <a:srgbClr val="F4F3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3" name="TextBox 12">
              <a:extLst>
                <a:ext uri="{FF2B5EF4-FFF2-40B4-BE49-F238E27FC236}">
                  <a16:creationId xmlns:a16="http://schemas.microsoft.com/office/drawing/2014/main" id="{5D308406-5D4D-40A9-F466-E931E64940E8}"/>
                </a:ext>
              </a:extLst>
            </p:cNvPr>
            <p:cNvSpPr txBox="1"/>
            <p:nvPr/>
          </p:nvSpPr>
          <p:spPr>
            <a:xfrm>
              <a:off x="690431" y="1850858"/>
              <a:ext cx="2785008" cy="1200329"/>
            </a:xfrm>
            <a:prstGeom prst="rect">
              <a:avLst/>
            </a:prstGeom>
            <a:noFill/>
          </p:spPr>
          <p:txBody>
            <a:bodyPr wrap="square">
              <a:spAutoFit/>
            </a:bodyPr>
            <a:lstStyle/>
            <a:p>
              <a:pPr algn="ctr"/>
              <a:r>
                <a:rPr lang="en-US" sz="1800" b="0" i="0" u="none" strike="noStrike" dirty="0">
                  <a:solidFill>
                    <a:srgbClr val="002060"/>
                  </a:solidFill>
                  <a:effectLst/>
                  <a:latin typeface="Century Gothic" panose="020B0502020202020204" pitchFamily="34" charset="0"/>
                </a:rPr>
                <a:t>Food Services Staff serves meals to participants from the community</a:t>
              </a:r>
              <a:endParaRPr lang="en-US" dirty="0">
                <a:solidFill>
                  <a:srgbClr val="002060"/>
                </a:solidFill>
              </a:endParaRPr>
            </a:p>
          </p:txBody>
        </p:sp>
      </p:grpSp>
      <p:grpSp>
        <p:nvGrpSpPr>
          <p:cNvPr id="47" name="Group 46">
            <a:extLst>
              <a:ext uri="{FF2B5EF4-FFF2-40B4-BE49-F238E27FC236}">
                <a16:creationId xmlns:a16="http://schemas.microsoft.com/office/drawing/2014/main" id="{164003BF-A856-7508-3343-4A9883F724F1}"/>
              </a:ext>
            </a:extLst>
          </p:cNvPr>
          <p:cNvGrpSpPr/>
          <p:nvPr/>
        </p:nvGrpSpPr>
        <p:grpSpPr>
          <a:xfrm>
            <a:off x="2680031" y="3999259"/>
            <a:ext cx="2688439" cy="2453460"/>
            <a:chOff x="76200" y="3776959"/>
            <a:chExt cx="2688439" cy="2453460"/>
          </a:xfrm>
        </p:grpSpPr>
        <p:sp>
          <p:nvSpPr>
            <p:cNvPr id="28" name="Flowchart: Connector 27">
              <a:extLst>
                <a:ext uri="{FF2B5EF4-FFF2-40B4-BE49-F238E27FC236}">
                  <a16:creationId xmlns:a16="http://schemas.microsoft.com/office/drawing/2014/main" id="{708D04CF-C3B6-9768-0265-8409ECF2C808}"/>
                </a:ext>
              </a:extLst>
            </p:cNvPr>
            <p:cNvSpPr/>
            <p:nvPr/>
          </p:nvSpPr>
          <p:spPr>
            <a:xfrm>
              <a:off x="126209" y="3776959"/>
              <a:ext cx="2588419" cy="2453460"/>
            </a:xfrm>
            <a:prstGeom prst="flowChartConnector">
              <a:avLst/>
            </a:prstGeom>
            <a:solidFill>
              <a:schemeClr val="bg1"/>
            </a:solidFill>
            <a:ln>
              <a:solidFill>
                <a:srgbClr val="7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5" name="TextBox 14">
              <a:extLst>
                <a:ext uri="{FF2B5EF4-FFF2-40B4-BE49-F238E27FC236}">
                  <a16:creationId xmlns:a16="http://schemas.microsoft.com/office/drawing/2014/main" id="{29860B8B-6C06-8CB5-0345-5F7424E1BE1D}"/>
                </a:ext>
              </a:extLst>
            </p:cNvPr>
            <p:cNvSpPr txBox="1"/>
            <p:nvPr/>
          </p:nvSpPr>
          <p:spPr>
            <a:xfrm>
              <a:off x="76200" y="4454484"/>
              <a:ext cx="2688439" cy="923330"/>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ASP Staff assists with community service for the first ten minutes.</a:t>
              </a:r>
              <a:endParaRPr lang="en-US" dirty="0">
                <a:solidFill>
                  <a:srgbClr val="002060"/>
                </a:solidFill>
              </a:endParaRPr>
            </a:p>
          </p:txBody>
        </p:sp>
      </p:grpSp>
      <p:grpSp>
        <p:nvGrpSpPr>
          <p:cNvPr id="48" name="Group 47">
            <a:extLst>
              <a:ext uri="{FF2B5EF4-FFF2-40B4-BE49-F238E27FC236}">
                <a16:creationId xmlns:a16="http://schemas.microsoft.com/office/drawing/2014/main" id="{C2A4F793-E40F-5A83-7CCF-6B8237E7BA25}"/>
              </a:ext>
            </a:extLst>
          </p:cNvPr>
          <p:cNvGrpSpPr/>
          <p:nvPr/>
        </p:nvGrpSpPr>
        <p:grpSpPr>
          <a:xfrm>
            <a:off x="-55960" y="4017865"/>
            <a:ext cx="2588419" cy="2453460"/>
            <a:chOff x="2847975" y="3806814"/>
            <a:chExt cx="2588419" cy="2453460"/>
          </a:xfrm>
        </p:grpSpPr>
        <p:sp>
          <p:nvSpPr>
            <p:cNvPr id="29" name="Flowchart: Connector 28">
              <a:extLst>
                <a:ext uri="{FF2B5EF4-FFF2-40B4-BE49-F238E27FC236}">
                  <a16:creationId xmlns:a16="http://schemas.microsoft.com/office/drawing/2014/main" id="{9DC63461-EF23-5E86-B776-4163714B5BB0}"/>
                </a:ext>
              </a:extLst>
            </p:cNvPr>
            <p:cNvSpPr/>
            <p:nvPr/>
          </p:nvSpPr>
          <p:spPr>
            <a:xfrm>
              <a:off x="2847975" y="3806814"/>
              <a:ext cx="2588419" cy="2453460"/>
            </a:xfrm>
            <a:prstGeom prst="flowChartConnector">
              <a:avLst/>
            </a:prstGeom>
            <a:solidFill>
              <a:srgbClr val="7F0000"/>
            </a:solidFill>
            <a:ln>
              <a:solidFill>
                <a:srgbClr val="7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7" name="TextBox 16">
              <a:extLst>
                <a:ext uri="{FF2B5EF4-FFF2-40B4-BE49-F238E27FC236}">
                  <a16:creationId xmlns:a16="http://schemas.microsoft.com/office/drawing/2014/main" id="{13901FB8-B1FA-E82A-01F9-37A4BA5773B0}"/>
                </a:ext>
              </a:extLst>
            </p:cNvPr>
            <p:cNvSpPr txBox="1"/>
            <p:nvPr/>
          </p:nvSpPr>
          <p:spPr>
            <a:xfrm>
              <a:off x="2950635" y="4403525"/>
              <a:ext cx="2415785" cy="1477328"/>
            </a:xfrm>
            <a:prstGeom prst="rect">
              <a:avLst/>
            </a:prstGeom>
            <a:noFill/>
          </p:spPr>
          <p:txBody>
            <a:bodyPr wrap="square">
              <a:spAutoFit/>
            </a:bodyPr>
            <a:lstStyle/>
            <a:p>
              <a:pPr algn="ctr"/>
              <a:r>
                <a:rPr lang="en-US" sz="1800" i="0" u="none" strike="noStrike" dirty="0">
                  <a:solidFill>
                    <a:schemeClr val="bg1"/>
                  </a:solidFill>
                  <a:effectLst/>
                  <a:latin typeface="Century Gothic" panose="020B0502020202020204" pitchFamily="34" charset="0"/>
                </a:rPr>
                <a:t>Redirect program students to the program serving area to receive their meals. </a:t>
              </a:r>
              <a:endParaRPr lang="en-US" dirty="0">
                <a:solidFill>
                  <a:schemeClr val="bg1"/>
                </a:solidFill>
                <a:latin typeface="Century Gothic" panose="020B0502020202020204" pitchFamily="34" charset="0"/>
              </a:endParaRPr>
            </a:p>
          </p:txBody>
        </p:sp>
      </p:grpSp>
      <p:grpSp>
        <p:nvGrpSpPr>
          <p:cNvPr id="50" name="Group 49">
            <a:extLst>
              <a:ext uri="{FF2B5EF4-FFF2-40B4-BE49-F238E27FC236}">
                <a16:creationId xmlns:a16="http://schemas.microsoft.com/office/drawing/2014/main" id="{A2030F30-CAF5-F05D-36F9-570C1C33BE50}"/>
              </a:ext>
            </a:extLst>
          </p:cNvPr>
          <p:cNvGrpSpPr/>
          <p:nvPr/>
        </p:nvGrpSpPr>
        <p:grpSpPr>
          <a:xfrm>
            <a:off x="8162924" y="357900"/>
            <a:ext cx="4029076" cy="3552825"/>
            <a:chOff x="8020049" y="624660"/>
            <a:chExt cx="4029076" cy="3552825"/>
          </a:xfrm>
        </p:grpSpPr>
        <p:sp>
          <p:nvSpPr>
            <p:cNvPr id="27" name="Flowchart: Connector 26">
              <a:extLst>
                <a:ext uri="{FF2B5EF4-FFF2-40B4-BE49-F238E27FC236}">
                  <a16:creationId xmlns:a16="http://schemas.microsoft.com/office/drawing/2014/main" id="{3AFDB9F3-C1E2-1F6A-E565-B488D224C260}"/>
                </a:ext>
              </a:extLst>
            </p:cNvPr>
            <p:cNvSpPr/>
            <p:nvPr/>
          </p:nvSpPr>
          <p:spPr>
            <a:xfrm>
              <a:off x="8020049" y="624660"/>
              <a:ext cx="3952876" cy="3552825"/>
            </a:xfrm>
            <a:prstGeom prst="flowChartConnector">
              <a:avLst/>
            </a:prstGeom>
            <a:solidFill>
              <a:schemeClr val="bg1"/>
            </a:solidFill>
            <a:ln>
              <a:solidFill>
                <a:srgbClr val="F4F3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8A6506A-8DA1-529F-99A6-5D8701F0AE2C}"/>
                </a:ext>
              </a:extLst>
            </p:cNvPr>
            <p:cNvSpPr txBox="1"/>
            <p:nvPr/>
          </p:nvSpPr>
          <p:spPr>
            <a:xfrm>
              <a:off x="8020049" y="1523909"/>
              <a:ext cx="4029076" cy="1754326"/>
            </a:xfrm>
            <a:prstGeom prst="rect">
              <a:avLst/>
            </a:prstGeom>
            <a:noFill/>
          </p:spPr>
          <p:txBody>
            <a:bodyPr wrap="square">
              <a:spAutoFit/>
            </a:bodyPr>
            <a:lstStyle/>
            <a:p>
              <a:pPr algn="ctr"/>
              <a:r>
                <a:rPr lang="en-US" sz="1800" b="0" i="0" u="none" strike="noStrike" dirty="0">
                  <a:solidFill>
                    <a:srgbClr val="002060"/>
                  </a:solidFill>
                  <a:effectLst/>
                  <a:latin typeface="Century Gothic" panose="020B0502020202020204" pitchFamily="34" charset="0"/>
                </a:rPr>
                <a:t>ASP Staff must ensure reimbursable meals are served BEFORE recording the meals on the ASP/Community Forms. Meals served that are not reimbursable cannot be claimed.</a:t>
              </a:r>
              <a:endParaRPr lang="en-US" dirty="0">
                <a:solidFill>
                  <a:srgbClr val="002060"/>
                </a:solidFill>
              </a:endParaRPr>
            </a:p>
          </p:txBody>
        </p:sp>
      </p:grpSp>
      <p:grpSp>
        <p:nvGrpSpPr>
          <p:cNvPr id="51" name="Group 50">
            <a:extLst>
              <a:ext uri="{FF2B5EF4-FFF2-40B4-BE49-F238E27FC236}">
                <a16:creationId xmlns:a16="http://schemas.microsoft.com/office/drawing/2014/main" id="{1958E6A5-4F53-C674-7733-F9B0C2BA0612}"/>
              </a:ext>
            </a:extLst>
          </p:cNvPr>
          <p:cNvGrpSpPr/>
          <p:nvPr/>
        </p:nvGrpSpPr>
        <p:grpSpPr>
          <a:xfrm>
            <a:off x="6226433" y="3915459"/>
            <a:ext cx="2588419" cy="2453460"/>
            <a:chOff x="6226433" y="3915459"/>
            <a:chExt cx="2588419" cy="2453460"/>
          </a:xfrm>
        </p:grpSpPr>
        <p:sp>
          <p:nvSpPr>
            <p:cNvPr id="30" name="Flowchart: Connector 29">
              <a:extLst>
                <a:ext uri="{FF2B5EF4-FFF2-40B4-BE49-F238E27FC236}">
                  <a16:creationId xmlns:a16="http://schemas.microsoft.com/office/drawing/2014/main" id="{35932A1B-B3B9-D92F-F88F-8F5EC0743588}"/>
                </a:ext>
              </a:extLst>
            </p:cNvPr>
            <p:cNvSpPr/>
            <p:nvPr/>
          </p:nvSpPr>
          <p:spPr>
            <a:xfrm>
              <a:off x="6226433" y="3915459"/>
              <a:ext cx="2588419" cy="2453460"/>
            </a:xfrm>
            <a:prstGeom prst="flowChartConnector">
              <a:avLst/>
            </a:prstGeom>
            <a:solidFill>
              <a:srgbClr val="7F0000"/>
            </a:solidFill>
            <a:ln>
              <a:solidFill>
                <a:srgbClr val="7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23" name="TextBox 22">
              <a:extLst>
                <a:ext uri="{FF2B5EF4-FFF2-40B4-BE49-F238E27FC236}">
                  <a16:creationId xmlns:a16="http://schemas.microsoft.com/office/drawing/2014/main" id="{6FC1F66E-483A-29FB-E9B1-DFBD4865BD6E}"/>
                </a:ext>
              </a:extLst>
            </p:cNvPr>
            <p:cNvSpPr txBox="1"/>
            <p:nvPr/>
          </p:nvSpPr>
          <p:spPr>
            <a:xfrm>
              <a:off x="6273463" y="4317264"/>
              <a:ext cx="2494358" cy="1477328"/>
            </a:xfrm>
            <a:prstGeom prst="rect">
              <a:avLst/>
            </a:prstGeom>
            <a:noFill/>
          </p:spPr>
          <p:txBody>
            <a:bodyPr wrap="square">
              <a:spAutoFit/>
            </a:bodyPr>
            <a:lstStyle/>
            <a:p>
              <a:pPr algn="ctr"/>
              <a:r>
                <a:rPr lang="en-US" sz="1800" b="0" i="0" u="none" strike="noStrike" dirty="0">
                  <a:solidFill>
                    <a:schemeClr val="bg1"/>
                  </a:solidFill>
                  <a:effectLst/>
                  <a:latin typeface="Century Gothic" panose="020B0502020202020204" pitchFamily="34" charset="0"/>
                </a:rPr>
                <a:t>Meals are consumed in the designated eating area. No food may leave the campus.</a:t>
              </a:r>
              <a:endParaRPr lang="en-US" dirty="0">
                <a:solidFill>
                  <a:schemeClr val="bg1"/>
                </a:solidFill>
              </a:endParaRPr>
            </a:p>
          </p:txBody>
        </p:sp>
      </p:grpSp>
      <p:grpSp>
        <p:nvGrpSpPr>
          <p:cNvPr id="52" name="Group 51">
            <a:extLst>
              <a:ext uri="{FF2B5EF4-FFF2-40B4-BE49-F238E27FC236}">
                <a16:creationId xmlns:a16="http://schemas.microsoft.com/office/drawing/2014/main" id="{1F8D1ABF-FE76-1548-B3EF-E231BC75A8CB}"/>
              </a:ext>
            </a:extLst>
          </p:cNvPr>
          <p:cNvGrpSpPr/>
          <p:nvPr/>
        </p:nvGrpSpPr>
        <p:grpSpPr>
          <a:xfrm>
            <a:off x="9277615" y="4177485"/>
            <a:ext cx="2838185" cy="2593239"/>
            <a:chOff x="9277615" y="4177485"/>
            <a:chExt cx="2838185" cy="2593239"/>
          </a:xfrm>
        </p:grpSpPr>
        <p:sp>
          <p:nvSpPr>
            <p:cNvPr id="31" name="Flowchart: Connector 30">
              <a:extLst>
                <a:ext uri="{FF2B5EF4-FFF2-40B4-BE49-F238E27FC236}">
                  <a16:creationId xmlns:a16="http://schemas.microsoft.com/office/drawing/2014/main" id="{AA1D7D61-3699-E97F-8E18-A74CF7A776EE}"/>
                </a:ext>
              </a:extLst>
            </p:cNvPr>
            <p:cNvSpPr/>
            <p:nvPr/>
          </p:nvSpPr>
          <p:spPr>
            <a:xfrm>
              <a:off x="9277615" y="4177485"/>
              <a:ext cx="2838185" cy="2593239"/>
            </a:xfrm>
            <a:prstGeom prst="flowChartConnector">
              <a:avLst/>
            </a:prstGeom>
            <a:solidFill>
              <a:schemeClr val="bg1"/>
            </a:solidFill>
            <a:ln>
              <a:solidFill>
                <a:srgbClr val="F4F3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25" name="TextBox 24">
              <a:extLst>
                <a:ext uri="{FF2B5EF4-FFF2-40B4-BE49-F238E27FC236}">
                  <a16:creationId xmlns:a16="http://schemas.microsoft.com/office/drawing/2014/main" id="{36F56B7A-203B-DA35-29C4-1E93D70A79BF}"/>
                </a:ext>
              </a:extLst>
            </p:cNvPr>
            <p:cNvSpPr txBox="1"/>
            <p:nvPr/>
          </p:nvSpPr>
          <p:spPr>
            <a:xfrm>
              <a:off x="9397303" y="4666831"/>
              <a:ext cx="2588419" cy="1754326"/>
            </a:xfrm>
            <a:prstGeom prst="rect">
              <a:avLst/>
            </a:prstGeom>
            <a:noFill/>
          </p:spPr>
          <p:txBody>
            <a:bodyPr wrap="square">
              <a:spAutoFit/>
            </a:bodyPr>
            <a:lstStyle/>
            <a:p>
              <a:pPr algn="ctr"/>
              <a:r>
                <a:rPr lang="en-US" sz="1800" b="0" i="0" u="none" strike="noStrike" dirty="0">
                  <a:solidFill>
                    <a:srgbClr val="002060"/>
                  </a:solidFill>
                  <a:effectLst/>
                  <a:latin typeface="Century Gothic" panose="020B0502020202020204" pitchFamily="34" charset="0"/>
                </a:rPr>
                <a:t>Communicate with ASP to ensure at least one point of service remains open for the entire 30-minute meal service.</a:t>
              </a:r>
              <a:endParaRPr lang="en-US" dirty="0">
                <a:solidFill>
                  <a:srgbClr val="002060"/>
                </a:solidFill>
              </a:endParaRPr>
            </a:p>
          </p:txBody>
        </p:sp>
      </p:grpSp>
      <p:sp>
        <p:nvSpPr>
          <p:cNvPr id="53" name="Rectangle 52">
            <a:extLst>
              <a:ext uri="{FF2B5EF4-FFF2-40B4-BE49-F238E27FC236}">
                <a16:creationId xmlns:a16="http://schemas.microsoft.com/office/drawing/2014/main" id="{B84B5FB3-5D81-DDAE-DDC5-ACAAD769BC37}"/>
              </a:ext>
            </a:extLst>
          </p:cNvPr>
          <p:cNvSpPr/>
          <p:nvPr/>
        </p:nvSpPr>
        <p:spPr>
          <a:xfrm>
            <a:off x="2096977" y="6528995"/>
            <a:ext cx="8352972" cy="334707"/>
          </a:xfrm>
          <a:prstGeom prst="rect">
            <a:avLst/>
          </a:prstGeom>
        </p:spPr>
        <p:txBody>
          <a:bodyPr wrap="square">
            <a:spAutoFit/>
          </a:bodyPr>
          <a:lstStyle/>
          <a:p>
            <a:pPr marL="0" marR="0" lvl="2" indent="0" algn="l" defTabSz="457200" rtl="0" eaLnBrk="1" fontAlgn="auto" latinLnBrk="0" hangingPunct="1">
              <a:lnSpc>
                <a:spcPct val="90000"/>
              </a:lnSpc>
              <a:spcBef>
                <a:spcPts val="0"/>
              </a:spcBef>
              <a:spcAft>
                <a:spcPts val="800"/>
              </a:spcAft>
              <a:buClrTx/>
              <a:buSzTx/>
              <a:buFontTx/>
              <a:buNone/>
              <a:tabLst/>
              <a:defRPr/>
            </a:pPr>
            <a:r>
              <a:rPr kumimoji="0" lang="en-US" sz="1750" b="0" i="0" u="none" strike="noStrike" kern="1200" cap="none" spc="0" normalizeH="0" baseline="0" noProof="0" dirty="0">
                <a:ln>
                  <a:noFill/>
                </a:ln>
                <a:solidFill>
                  <a:schemeClr val="bg1"/>
                </a:solidFill>
                <a:effectLst/>
                <a:uLnTx/>
                <a:uFillTx/>
                <a:latin typeface="Calibri"/>
                <a:ea typeface="+mn-ea"/>
                <a:cs typeface="+mn-cs"/>
              </a:rPr>
              <a:t>*Exceptions may apply. AFSS approval is required to serve at alternate serving times.</a:t>
            </a:r>
          </a:p>
        </p:txBody>
      </p:sp>
    </p:spTree>
    <p:extLst>
      <p:ext uri="{BB962C8B-B14F-4D97-AF65-F5344CB8AC3E}">
        <p14:creationId xmlns:p14="http://schemas.microsoft.com/office/powerpoint/2010/main" val="1334872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nodeType="afterEffect">
                                  <p:stCondLst>
                                    <p:cond delay="1000"/>
                                  </p:stCondLst>
                                  <p:childTnLst>
                                    <p:set>
                                      <p:cBhvr>
                                        <p:cTn id="13" dur="1" fill="hold">
                                          <p:stCondLst>
                                            <p:cond delay="0"/>
                                          </p:stCondLst>
                                        </p:cTn>
                                        <p:tgtEl>
                                          <p:spTgt spid="35"/>
                                        </p:tgtEl>
                                        <p:attrNameLst>
                                          <p:attrName>style.visibility</p:attrName>
                                        </p:attrNameLst>
                                      </p:cBhvr>
                                      <p:to>
                                        <p:strVal val="visible"/>
                                      </p:to>
                                    </p:set>
                                    <p:animEffect transition="in" filter="wipe(up)">
                                      <p:cBhvr>
                                        <p:cTn id="14" dur="500"/>
                                        <p:tgtEl>
                                          <p:spTgt spid="35"/>
                                        </p:tgtEl>
                                      </p:cBhvr>
                                    </p:animEffec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childTnLst>
                          </p:cTn>
                        </p:par>
                        <p:par>
                          <p:cTn id="18" fill="hold">
                            <p:stCondLst>
                              <p:cond delay="2000"/>
                            </p:stCondLst>
                            <p:childTnLst>
                              <p:par>
                                <p:cTn id="19" presetID="22" presetClass="entr" presetSubtype="1" fill="hold" nodeType="afterEffect">
                                  <p:stCondLst>
                                    <p:cond delay="1000"/>
                                  </p:stCondLst>
                                  <p:childTnLst>
                                    <p:set>
                                      <p:cBhvr>
                                        <p:cTn id="20" dur="1" fill="hold">
                                          <p:stCondLst>
                                            <p:cond delay="0"/>
                                          </p:stCondLst>
                                        </p:cTn>
                                        <p:tgtEl>
                                          <p:spTgt spid="38"/>
                                        </p:tgtEl>
                                        <p:attrNameLst>
                                          <p:attrName>style.visibility</p:attrName>
                                        </p:attrNameLst>
                                      </p:cBhvr>
                                      <p:to>
                                        <p:strVal val="visible"/>
                                      </p:to>
                                    </p:set>
                                    <p:animEffect transition="in" filter="wipe(up)">
                                      <p:cBhvr>
                                        <p:cTn id="21" dur="500"/>
                                        <p:tgtEl>
                                          <p:spTgt spid="38"/>
                                        </p:tgtEl>
                                      </p:cBhvr>
                                    </p:animEffec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par>
                          <p:cTn id="25" fill="hold">
                            <p:stCondLst>
                              <p:cond delay="3500"/>
                            </p:stCondLst>
                            <p:childTnLst>
                              <p:par>
                                <p:cTn id="26" presetID="22" presetClass="entr" presetSubtype="4" fill="hold" nodeType="afterEffect">
                                  <p:stCondLst>
                                    <p:cond delay="100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50"/>
                                        </p:tgtEl>
                                        <p:attrNameLst>
                                          <p:attrName>style.visibility</p:attrName>
                                        </p:attrNameLst>
                                      </p:cBhvr>
                                      <p:to>
                                        <p:strVal val="visible"/>
                                      </p:to>
                                    </p:set>
                                  </p:childTnLst>
                                </p:cTn>
                              </p:par>
                            </p:childTnLst>
                          </p:cTn>
                        </p:par>
                        <p:par>
                          <p:cTn id="32" fill="hold">
                            <p:stCondLst>
                              <p:cond delay="5000"/>
                            </p:stCondLst>
                            <p:childTnLst>
                              <p:par>
                                <p:cTn id="33" presetID="22" presetClass="entr" presetSubtype="1" fill="hold" nodeType="afterEffect">
                                  <p:stCondLst>
                                    <p:cond delay="1000"/>
                                  </p:stCondLst>
                                  <p:childTnLst>
                                    <p:set>
                                      <p:cBhvr>
                                        <p:cTn id="34" dur="1" fill="hold">
                                          <p:stCondLst>
                                            <p:cond delay="0"/>
                                          </p:stCondLst>
                                        </p:cTn>
                                        <p:tgtEl>
                                          <p:spTgt spid="40"/>
                                        </p:tgtEl>
                                        <p:attrNameLst>
                                          <p:attrName>style.visibility</p:attrName>
                                        </p:attrNameLst>
                                      </p:cBhvr>
                                      <p:to>
                                        <p:strVal val="visible"/>
                                      </p:to>
                                    </p:set>
                                    <p:animEffect transition="in" filter="wipe(up)">
                                      <p:cBhvr>
                                        <p:cTn id="35" dur="500"/>
                                        <p:tgtEl>
                                          <p:spTgt spid="40"/>
                                        </p:tgtEl>
                                      </p:cBhvr>
                                    </p:animEffec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par>
                          <p:cTn id="39" fill="hold">
                            <p:stCondLst>
                              <p:cond delay="6500"/>
                            </p:stCondLst>
                            <p:childTnLst>
                              <p:par>
                                <p:cTn id="40" presetID="22" presetClass="entr" presetSubtype="1" fill="hold" nodeType="afterEffect">
                                  <p:stCondLst>
                                    <p:cond delay="1000"/>
                                  </p:stCondLst>
                                  <p:childTnLst>
                                    <p:set>
                                      <p:cBhvr>
                                        <p:cTn id="41" dur="1" fill="hold">
                                          <p:stCondLst>
                                            <p:cond delay="0"/>
                                          </p:stCondLst>
                                        </p:cTn>
                                        <p:tgtEl>
                                          <p:spTgt spid="42"/>
                                        </p:tgtEl>
                                        <p:attrNameLst>
                                          <p:attrName>style.visibility</p:attrName>
                                        </p:attrNameLst>
                                      </p:cBhvr>
                                      <p:to>
                                        <p:strVal val="visible"/>
                                      </p:to>
                                    </p:set>
                                    <p:animEffect transition="in" filter="wipe(up)">
                                      <p:cBhvr>
                                        <p:cTn id="42" dur="500"/>
                                        <p:tgtEl>
                                          <p:spTgt spid="42"/>
                                        </p:tgtEl>
                                      </p:cBhvr>
                                    </p:animEffect>
                                  </p:childTnLst>
                                </p:cTn>
                              </p:par>
                            </p:childTnLst>
                          </p:cTn>
                        </p:par>
                        <p:par>
                          <p:cTn id="43" fill="hold">
                            <p:stCondLst>
                              <p:cond delay="8000"/>
                            </p:stCondLst>
                            <p:childTnLst>
                              <p:par>
                                <p:cTn id="44" presetID="1" presetClass="entr" presetSubtype="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childTnLst>
                                </p:cTn>
                              </p:par>
                              <p:par>
                                <p:cTn id="46" presetID="10" presetClass="entr" presetSubtype="0" fill="hold" grpId="0"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5196" y="-15462"/>
            <a:ext cx="12207196" cy="1143000"/>
          </a:xfrm>
        </p:spPr>
        <p:txBody>
          <a:bodyPr>
            <a:noAutofit/>
          </a:bodyPr>
          <a:lstStyle/>
          <a:p>
            <a:r>
              <a:rPr lang="en-US" sz="9600" dirty="0"/>
              <a:t>Counting and Claiming Forms</a:t>
            </a:r>
          </a:p>
        </p:txBody>
      </p:sp>
      <p:grpSp>
        <p:nvGrpSpPr>
          <p:cNvPr id="13" name="Group 12">
            <a:extLst>
              <a:ext uri="{FF2B5EF4-FFF2-40B4-BE49-F238E27FC236}">
                <a16:creationId xmlns:a16="http://schemas.microsoft.com/office/drawing/2014/main" id="{DA2C1784-A556-32C1-01FC-E619583CCEA3}"/>
              </a:ext>
            </a:extLst>
          </p:cNvPr>
          <p:cNvGrpSpPr/>
          <p:nvPr/>
        </p:nvGrpSpPr>
        <p:grpSpPr>
          <a:xfrm>
            <a:off x="0" y="1488836"/>
            <a:ext cx="6083303" cy="4812581"/>
            <a:chOff x="-15196" y="1488836"/>
            <a:chExt cx="6083303" cy="4812581"/>
          </a:xfrm>
        </p:grpSpPr>
        <p:grpSp>
          <p:nvGrpSpPr>
            <p:cNvPr id="27" name="Group 26">
              <a:extLst>
                <a:ext uri="{FF2B5EF4-FFF2-40B4-BE49-F238E27FC236}">
                  <a16:creationId xmlns:a16="http://schemas.microsoft.com/office/drawing/2014/main" id="{7D6AFA70-E612-483C-A227-1F4B1A0F28A8}"/>
                </a:ext>
              </a:extLst>
            </p:cNvPr>
            <p:cNvGrpSpPr/>
            <p:nvPr/>
          </p:nvGrpSpPr>
          <p:grpSpPr>
            <a:xfrm>
              <a:off x="-15196" y="1488836"/>
              <a:ext cx="6083303" cy="4812581"/>
              <a:chOff x="12697" y="1066172"/>
              <a:chExt cx="6083303" cy="4808885"/>
            </a:xfrm>
            <a:solidFill>
              <a:srgbClr val="7F0000"/>
            </a:solidFill>
          </p:grpSpPr>
          <p:sp>
            <p:nvSpPr>
              <p:cNvPr id="12" name="Rectangle 11">
                <a:extLst>
                  <a:ext uri="{FF2B5EF4-FFF2-40B4-BE49-F238E27FC236}">
                    <a16:creationId xmlns:a16="http://schemas.microsoft.com/office/drawing/2014/main" id="{B0D235EE-BFAC-4E05-AA96-6F5BE8752ECC}"/>
                  </a:ext>
                </a:extLst>
              </p:cNvPr>
              <p:cNvSpPr/>
              <p:nvPr/>
            </p:nvSpPr>
            <p:spPr>
              <a:xfrm>
                <a:off x="12697" y="1279718"/>
                <a:ext cx="6083303"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4E72F98-2908-4985-8C6B-CE695F17955E}"/>
                  </a:ext>
                </a:extLst>
              </p:cNvPr>
              <p:cNvGrpSpPr/>
              <p:nvPr/>
            </p:nvGrpSpPr>
            <p:grpSpPr>
              <a:xfrm>
                <a:off x="837539" y="1066172"/>
                <a:ext cx="4267553" cy="4725918"/>
                <a:chOff x="836285" y="997719"/>
                <a:chExt cx="4267553" cy="4725918"/>
              </a:xfrm>
              <a:grpFill/>
            </p:grpSpPr>
            <p:sp>
              <p:nvSpPr>
                <p:cNvPr id="16" name="Title 3">
                  <a:extLst>
                    <a:ext uri="{FF2B5EF4-FFF2-40B4-BE49-F238E27FC236}">
                      <a16:creationId xmlns:a16="http://schemas.microsoft.com/office/drawing/2014/main" id="{5988228D-2F35-4637-B984-7E0B14B6AEFC}"/>
                    </a:ext>
                  </a:extLst>
                </p:cNvPr>
                <p:cNvSpPr txBox="1">
                  <a:spLocks/>
                </p:cNvSpPr>
                <p:nvPr/>
              </p:nvSpPr>
              <p:spPr>
                <a:xfrm>
                  <a:off x="836285" y="997719"/>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ASP Supper Grid Sheet</a:t>
                  </a:r>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1080258" y="5285502"/>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3967155" y="5279630"/>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graphicFrame>
          <p:nvGraphicFramePr>
            <p:cNvPr id="8" name="Object 7">
              <a:extLst>
                <a:ext uri="{FF2B5EF4-FFF2-40B4-BE49-F238E27FC236}">
                  <a16:creationId xmlns:a16="http://schemas.microsoft.com/office/drawing/2014/main" id="{A80280A2-D22D-EC14-80C4-3FE4E7D4135A}"/>
                </a:ext>
              </a:extLst>
            </p:cNvPr>
            <p:cNvGraphicFramePr>
              <a:graphicFrameLocks noChangeAspect="1"/>
            </p:cNvGraphicFramePr>
            <p:nvPr/>
          </p:nvGraphicFramePr>
          <p:xfrm>
            <a:off x="231099" y="2363199"/>
            <a:ext cx="2660217" cy="3444894"/>
          </p:xfrm>
          <a:graphic>
            <a:graphicData uri="http://schemas.openxmlformats.org/presentationml/2006/ole">
              <mc:AlternateContent xmlns:mc="http://schemas.openxmlformats.org/markup-compatibility/2006">
                <mc:Choice xmlns:v="urn:schemas-microsoft-com:vml" Requires="v">
                  <p:oleObj name="Acrobat Document" r:id="rId3" imgW="4663440" imgH="6034757" progId="Acrobat.Document.2020">
                    <p:embed/>
                  </p:oleObj>
                </mc:Choice>
                <mc:Fallback>
                  <p:oleObj name="Acrobat Document" r:id="rId3" imgW="4663440" imgH="6034757" progId="Acrobat.Document.2020">
                    <p:embed/>
                    <p:pic>
                      <p:nvPicPr>
                        <p:cNvPr id="8" name="Object 7">
                          <a:extLst>
                            <a:ext uri="{FF2B5EF4-FFF2-40B4-BE49-F238E27FC236}">
                              <a16:creationId xmlns:a16="http://schemas.microsoft.com/office/drawing/2014/main" id="{A80280A2-D22D-EC14-80C4-3FE4E7D4135A}"/>
                            </a:ext>
                          </a:extLst>
                        </p:cNvPr>
                        <p:cNvPicPr/>
                        <p:nvPr/>
                      </p:nvPicPr>
                      <p:blipFill>
                        <a:blip r:embed="rId4"/>
                        <a:stretch>
                          <a:fillRect/>
                        </a:stretch>
                      </p:blipFill>
                      <p:spPr>
                        <a:xfrm>
                          <a:off x="231099" y="2363199"/>
                          <a:ext cx="2660217" cy="3444894"/>
                        </a:xfrm>
                        <a:prstGeom prst="rect">
                          <a:avLst/>
                        </a:prstGeom>
                        <a:ln>
                          <a:solidFill>
                            <a:srgbClr val="000000"/>
                          </a:solidFill>
                        </a:ln>
                      </p:spPr>
                    </p:pic>
                  </p:oleObj>
                </mc:Fallback>
              </mc:AlternateContent>
            </a:graphicData>
          </a:graphic>
        </p:graphicFrame>
        <p:graphicFrame>
          <p:nvGraphicFramePr>
            <p:cNvPr id="9" name="Object 8">
              <a:extLst>
                <a:ext uri="{FF2B5EF4-FFF2-40B4-BE49-F238E27FC236}">
                  <a16:creationId xmlns:a16="http://schemas.microsoft.com/office/drawing/2014/main" id="{3191CB97-9EB8-BC03-3932-F35E9D6F575F}"/>
                </a:ext>
              </a:extLst>
            </p:cNvPr>
            <p:cNvGraphicFramePr>
              <a:graphicFrameLocks noChangeAspect="1"/>
            </p:cNvGraphicFramePr>
            <p:nvPr/>
          </p:nvGraphicFramePr>
          <p:xfrm>
            <a:off x="3128226" y="2363199"/>
            <a:ext cx="2660216" cy="3438590"/>
          </p:xfrm>
          <a:graphic>
            <a:graphicData uri="http://schemas.openxmlformats.org/presentationml/2006/ole">
              <mc:AlternateContent xmlns:mc="http://schemas.openxmlformats.org/markup-compatibility/2006">
                <mc:Choice xmlns:v="urn:schemas-microsoft-com:vml" Requires="v">
                  <p:oleObj name="Acrobat Document" r:id="rId5" imgW="4663440" imgH="6034757" progId="Acrobat.Document.2020">
                    <p:embed/>
                  </p:oleObj>
                </mc:Choice>
                <mc:Fallback>
                  <p:oleObj name="Acrobat Document" r:id="rId5" imgW="4663440" imgH="6034757" progId="Acrobat.Document.2020">
                    <p:embed/>
                    <p:pic>
                      <p:nvPicPr>
                        <p:cNvPr id="9" name="Object 8">
                          <a:extLst>
                            <a:ext uri="{FF2B5EF4-FFF2-40B4-BE49-F238E27FC236}">
                              <a16:creationId xmlns:a16="http://schemas.microsoft.com/office/drawing/2014/main" id="{3191CB97-9EB8-BC03-3932-F35E9D6F575F}"/>
                            </a:ext>
                          </a:extLst>
                        </p:cNvPr>
                        <p:cNvPicPr/>
                        <p:nvPr/>
                      </p:nvPicPr>
                      <p:blipFill>
                        <a:blip r:embed="rId6"/>
                        <a:stretch>
                          <a:fillRect/>
                        </a:stretch>
                      </p:blipFill>
                      <p:spPr>
                        <a:xfrm>
                          <a:off x="3128226" y="2363199"/>
                          <a:ext cx="2660216" cy="3438590"/>
                        </a:xfrm>
                        <a:prstGeom prst="rect">
                          <a:avLst/>
                        </a:prstGeom>
                        <a:ln>
                          <a:solidFill>
                            <a:srgbClr val="000000"/>
                          </a:solidFill>
                        </a:ln>
                      </p:spPr>
                    </p:pic>
                  </p:oleObj>
                </mc:Fallback>
              </mc:AlternateContent>
            </a:graphicData>
          </a:graphic>
        </p:graphicFrame>
      </p:grpSp>
      <p:grpSp>
        <p:nvGrpSpPr>
          <p:cNvPr id="15" name="Group 14">
            <a:extLst>
              <a:ext uri="{FF2B5EF4-FFF2-40B4-BE49-F238E27FC236}">
                <a16:creationId xmlns:a16="http://schemas.microsoft.com/office/drawing/2014/main" id="{C4692C45-5717-D1AB-625F-51709E6D3640}"/>
              </a:ext>
            </a:extLst>
          </p:cNvPr>
          <p:cNvGrpSpPr/>
          <p:nvPr/>
        </p:nvGrpSpPr>
        <p:grpSpPr>
          <a:xfrm>
            <a:off x="6215574" y="1477756"/>
            <a:ext cx="5976426" cy="4823661"/>
            <a:chOff x="6215574" y="1474048"/>
            <a:chExt cx="5976426" cy="4823661"/>
          </a:xfrm>
        </p:grpSpPr>
        <p:grpSp>
          <p:nvGrpSpPr>
            <p:cNvPr id="28" name="Group 27">
              <a:extLst>
                <a:ext uri="{FF2B5EF4-FFF2-40B4-BE49-F238E27FC236}">
                  <a16:creationId xmlns:a16="http://schemas.microsoft.com/office/drawing/2014/main" id="{ABE4FD05-7F9D-4554-9257-EF04355B568C}"/>
                </a:ext>
              </a:extLst>
            </p:cNvPr>
            <p:cNvGrpSpPr/>
            <p:nvPr/>
          </p:nvGrpSpPr>
          <p:grpSpPr>
            <a:xfrm>
              <a:off x="6215574" y="1474048"/>
              <a:ext cx="5976426" cy="4823661"/>
              <a:chOff x="6232984" y="1051395"/>
              <a:chExt cx="5976426" cy="4823661"/>
            </a:xfrm>
            <a:solidFill>
              <a:srgbClr val="7F0000"/>
            </a:solidFill>
          </p:grpSpPr>
          <p:sp>
            <p:nvSpPr>
              <p:cNvPr id="26" name="Rectangle 25">
                <a:extLst>
                  <a:ext uri="{FF2B5EF4-FFF2-40B4-BE49-F238E27FC236}">
                    <a16:creationId xmlns:a16="http://schemas.microsoft.com/office/drawing/2014/main" id="{ACA2EBA4-D0C1-4A9A-9D42-2C77FC517AC2}"/>
                  </a:ext>
                </a:extLst>
              </p:cNvPr>
              <p:cNvSpPr/>
              <p:nvPr/>
            </p:nvSpPr>
            <p:spPr>
              <a:xfrm>
                <a:off x="6232984" y="1279717"/>
                <a:ext cx="5976426"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228B572-79A5-4E39-8C22-CFDD17264938}"/>
                  </a:ext>
                </a:extLst>
              </p:cNvPr>
              <p:cNvGrpSpPr/>
              <p:nvPr/>
            </p:nvGrpSpPr>
            <p:grpSpPr>
              <a:xfrm>
                <a:off x="7232312" y="1051395"/>
                <a:ext cx="4049106" cy="4724570"/>
                <a:chOff x="7028626" y="938848"/>
                <a:chExt cx="4049106" cy="4724570"/>
              </a:xfrm>
              <a:grpFill/>
            </p:grpSpPr>
            <p:sp>
              <p:nvSpPr>
                <p:cNvPr id="17" name="Title 3">
                  <a:extLst>
                    <a:ext uri="{FF2B5EF4-FFF2-40B4-BE49-F238E27FC236}">
                      <a16:creationId xmlns:a16="http://schemas.microsoft.com/office/drawing/2014/main" id="{B99215E7-6C93-4681-996D-05EEE1C19FB5}"/>
                    </a:ext>
                  </a:extLst>
                </p:cNvPr>
                <p:cNvSpPr txBox="1">
                  <a:spLocks/>
                </p:cNvSpPr>
                <p:nvPr/>
              </p:nvSpPr>
              <p:spPr>
                <a:xfrm>
                  <a:off x="7056188" y="938848"/>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Community Roster</a:t>
                  </a:r>
                </a:p>
              </p:txBody>
            </p:sp>
            <p:sp>
              <p:nvSpPr>
                <p:cNvPr id="23" name="Title 3">
                  <a:extLst>
                    <a:ext uri="{FF2B5EF4-FFF2-40B4-BE49-F238E27FC236}">
                      <a16:creationId xmlns:a16="http://schemas.microsoft.com/office/drawing/2014/main" id="{55015362-5A26-4A2F-A8A6-8978FDEEB0F6}"/>
                    </a:ext>
                  </a:extLst>
                </p:cNvPr>
                <p:cNvSpPr txBox="1">
                  <a:spLocks/>
                </p:cNvSpPr>
                <p:nvPr/>
              </p:nvSpPr>
              <p:spPr>
                <a:xfrm>
                  <a:off x="7028626" y="522528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4" name="Title 3">
                  <a:extLst>
                    <a:ext uri="{FF2B5EF4-FFF2-40B4-BE49-F238E27FC236}">
                      <a16:creationId xmlns:a16="http://schemas.microsoft.com/office/drawing/2014/main" id="{4A2F2873-D566-44D5-8881-707209EA36F7}"/>
                    </a:ext>
                  </a:extLst>
                </p:cNvPr>
                <p:cNvSpPr txBox="1">
                  <a:spLocks/>
                </p:cNvSpPr>
                <p:nvPr/>
              </p:nvSpPr>
              <p:spPr>
                <a:xfrm>
                  <a:off x="9941049" y="521239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pic>
          <p:nvPicPr>
            <p:cNvPr id="3" name="Picture 2" descr="A weekly meal planner with black text&#10;&#10;Description automatically generated with medium confidence">
              <a:extLst>
                <a:ext uri="{FF2B5EF4-FFF2-40B4-BE49-F238E27FC236}">
                  <a16:creationId xmlns:a16="http://schemas.microsoft.com/office/drawing/2014/main" id="{2BCE9F23-1F19-8F74-C113-D7A52A4B699F}"/>
                </a:ext>
              </a:extLst>
            </p:cNvPr>
            <p:cNvPicPr>
              <a:picLocks noChangeAspect="1"/>
            </p:cNvPicPr>
            <p:nvPr/>
          </p:nvPicPr>
          <p:blipFill>
            <a:blip r:embed="rId7"/>
            <a:stretch>
              <a:fillRect/>
            </a:stretch>
          </p:blipFill>
          <p:spPr>
            <a:xfrm>
              <a:off x="6521399" y="2337213"/>
              <a:ext cx="2644896" cy="3436535"/>
            </a:xfrm>
            <a:prstGeom prst="rect">
              <a:avLst/>
            </a:prstGeom>
          </p:spPr>
        </p:pic>
        <p:pic>
          <p:nvPicPr>
            <p:cNvPr id="6" name="Picture 5" descr="A paper with black lines&#10;&#10;Description automatically generated">
              <a:extLst>
                <a:ext uri="{FF2B5EF4-FFF2-40B4-BE49-F238E27FC236}">
                  <a16:creationId xmlns:a16="http://schemas.microsoft.com/office/drawing/2014/main" id="{DF95A51F-6084-363F-BAB9-66625BC80086}"/>
                </a:ext>
              </a:extLst>
            </p:cNvPr>
            <p:cNvPicPr>
              <a:picLocks noChangeAspect="1"/>
            </p:cNvPicPr>
            <p:nvPr/>
          </p:nvPicPr>
          <p:blipFill>
            <a:blip r:embed="rId8"/>
            <a:stretch>
              <a:fillRect/>
            </a:stretch>
          </p:blipFill>
          <p:spPr>
            <a:xfrm>
              <a:off x="9350913" y="2363199"/>
              <a:ext cx="2634062" cy="3410839"/>
            </a:xfrm>
            <a:prstGeom prst="rect">
              <a:avLst/>
            </a:prstGeom>
          </p:spPr>
        </p:pic>
      </p:grpSp>
    </p:spTree>
    <p:extLst>
      <p:ext uri="{BB962C8B-B14F-4D97-AF65-F5344CB8AC3E}">
        <p14:creationId xmlns:p14="http://schemas.microsoft.com/office/powerpoint/2010/main" val="1772197500"/>
      </p:ext>
    </p:extLst>
  </p:cSld>
  <p:clrMapOvr>
    <a:masterClrMapping/>
  </p:clrMapOvr>
  <mc:AlternateContent xmlns:mc="http://schemas.openxmlformats.org/markup-compatibility/2006" xmlns:p14="http://schemas.microsoft.com/office/powerpoint/2010/main">
    <mc:Choice Requires="p14">
      <p:transition p14:dur="0" advTm="37798"/>
    </mc:Choice>
    <mc:Fallback xmlns="">
      <p:transition advTm="37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1E9903A-A257-9137-F11B-03B1A94832EC}"/>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31568" y="347190"/>
            <a:ext cx="9201820" cy="1143000"/>
          </a:xfrm>
        </p:spPr>
        <p:txBody>
          <a:bodyPr>
            <a:normAutofit fontScale="90000"/>
          </a:bodyPr>
          <a:lstStyle/>
          <a:p>
            <a:r>
              <a:rPr lang="en-US" dirty="0">
                <a:solidFill>
                  <a:schemeClr val="tx2">
                    <a:lumMod val="50000"/>
                  </a:schemeClr>
                </a:solidFill>
              </a:rPr>
              <a:t>ASP Supper Grid Sheet</a:t>
            </a:r>
          </a:p>
        </p:txBody>
      </p:sp>
      <p:sp>
        <p:nvSpPr>
          <p:cNvPr id="32" name="Rectangle 31">
            <a:extLst>
              <a:ext uri="{FF2B5EF4-FFF2-40B4-BE49-F238E27FC236}">
                <a16:creationId xmlns:a16="http://schemas.microsoft.com/office/drawing/2014/main" id="{6E1CB8EB-B99E-4647-98EA-48959EA99265}"/>
              </a:ext>
            </a:extLst>
          </p:cNvPr>
          <p:cNvSpPr/>
          <p:nvPr/>
        </p:nvSpPr>
        <p:spPr>
          <a:xfrm>
            <a:off x="6379624" y="1113972"/>
            <a:ext cx="5661706" cy="458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29AD117F-4F81-4F3A-AAB9-C76223833CC6}"/>
              </a:ext>
            </a:extLst>
          </p:cNvPr>
          <p:cNvSpPr/>
          <p:nvPr/>
        </p:nvSpPr>
        <p:spPr>
          <a:xfrm>
            <a:off x="5812377" y="2705359"/>
            <a:ext cx="5819553" cy="3650230"/>
          </a:xfrm>
          <a:prstGeom prst="rect">
            <a:avLst/>
          </a:prstGeom>
          <a:noFill/>
        </p:spPr>
        <p:txBody>
          <a:bodyPr wrap="square" lIns="91440" tIns="45720" rIns="91440" bIns="45720" anchor="t">
            <a:spAutoFit/>
          </a:bodyPr>
          <a:lstStyle/>
          <a:p>
            <a:pPr marL="342900" marR="0" lvl="0" indent="-342900" algn="l" defTabSz="457200" rtl="0" eaLnBrk="1" fontAlgn="auto" latinLnBrk="0" hangingPunct="1">
              <a:lnSpc>
                <a:spcPct val="80000"/>
              </a:lnSpc>
              <a:spcBef>
                <a:spcPts val="0"/>
              </a:spcBef>
              <a:spcAft>
                <a:spcPts val="4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Only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trained</a:t>
            </a:r>
            <a:r>
              <a:rPr lang="en-US" sz="2200" dirty="0">
                <a:solidFill>
                  <a:schemeClr val="tx2">
                    <a:lumMod val="50000"/>
                  </a:schemeClr>
                </a:solidFill>
                <a:latin typeface="Century Gothic" panose="020B0502020202020204" pitchFamily="34" charset="0"/>
              </a:rPr>
              <a:t> staff </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may record meals.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Complete heading, date, and record all programs.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Verify and initial the compliance box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POS staff should focus solely on counting reimbursable meals. </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Mark each meal in numerical order with a slash or x</a:t>
            </a:r>
            <a:r>
              <a:rPr lang="en-US" sz="2200" b="0" i="0" dirty="0">
                <a:solidFill>
                  <a:schemeClr val="tx2">
                    <a:lumMod val="50000"/>
                  </a:schemeClr>
                </a:solidFill>
                <a:effectLst/>
                <a:latin typeface="Century Gothic" panose="020B0502020202020204" pitchFamily="34" charset="0"/>
              </a:rPr>
              <a:t> </a:t>
            </a:r>
            <a:r>
              <a:rPr lang="en-US" sz="2200" b="1" i="0" dirty="0">
                <a:solidFill>
                  <a:srgbClr val="7F0000"/>
                </a:solidFill>
                <a:effectLst/>
                <a:latin typeface="Century Gothic" panose="020B0502020202020204" pitchFamily="34" charset="0"/>
              </a:rPr>
              <a:t>AFTER</a:t>
            </a:r>
            <a:r>
              <a:rPr lang="en-US" sz="2200" b="0" i="0" dirty="0">
                <a:solidFill>
                  <a:schemeClr val="tx2">
                    <a:lumMod val="50000"/>
                  </a:schemeClr>
                </a:solidFill>
                <a:effectLst/>
                <a:latin typeface="Century Gothic" panose="020B0502020202020204" pitchFamily="34" charset="0"/>
              </a:rPr>
              <a:t> a reimbursable meal is served. </a:t>
            </a:r>
            <a:endParaRPr lang="en-US" sz="2200" dirty="0">
              <a:solidFill>
                <a:schemeClr val="tx2">
                  <a:lumMod val="50000"/>
                </a:schemeClr>
              </a:solidFill>
              <a:latin typeface="Century Gothic" panose="020B0502020202020204" pitchFamily="34" charset="0"/>
              <a:ea typeface="Calibri"/>
              <a:cs typeface="Calibri"/>
            </a:endParaRP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Record total meal counts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FS Manager daily.</a:t>
            </a:r>
          </a:p>
        </p:txBody>
      </p:sp>
      <p:sp>
        <p:nvSpPr>
          <p:cNvPr id="40" name="TextBox 39">
            <a:extLst>
              <a:ext uri="{FF2B5EF4-FFF2-40B4-BE49-F238E27FC236}">
                <a16:creationId xmlns:a16="http://schemas.microsoft.com/office/drawing/2014/main" id="{6C8CA4EA-14A6-4FB2-AA19-DFFDA1CDD15E}"/>
              </a:ext>
            </a:extLst>
          </p:cNvPr>
          <p:cNvSpPr txBox="1"/>
          <p:nvPr/>
        </p:nvSpPr>
        <p:spPr>
          <a:xfrm>
            <a:off x="5524817" y="1758669"/>
            <a:ext cx="6082414" cy="1084399"/>
          </a:xfrm>
          <a:prstGeom prst="rect">
            <a:avLst/>
          </a:prstGeom>
          <a:noFill/>
        </p:spPr>
        <p:txBody>
          <a:bodyPr wrap="square">
            <a:sp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These forms record reimbursable meals distributed to the </a:t>
            </a:r>
            <a:r>
              <a:rPr kumimoji="0" lang="en-US" sz="2200" b="1" i="0" u="none" strike="noStrike" kern="1200" cap="none" spc="0" normalizeH="0" baseline="0" noProof="0" dirty="0">
                <a:ln>
                  <a:noFill/>
                </a:ln>
                <a:solidFill>
                  <a:srgbClr val="7F0000"/>
                </a:solidFill>
                <a:effectLst/>
                <a:uLnTx/>
                <a:uFillTx/>
                <a:latin typeface="Century Gothic" panose="020B0502020202020204" pitchFamily="34" charset="0"/>
              </a:rPr>
              <a:t>afterschool program students only.</a:t>
            </a:r>
          </a:p>
          <a:p>
            <a:pPr marL="568325" marR="0" lvl="0" indent="-331788"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lowchart: Connector 5">
            <a:extLst>
              <a:ext uri="{FF2B5EF4-FFF2-40B4-BE49-F238E27FC236}">
                <a16:creationId xmlns:a16="http://schemas.microsoft.com/office/drawing/2014/main" id="{4B3E2A3B-4316-6F47-8A68-8642BD75A485}"/>
              </a:ext>
            </a:extLst>
          </p:cNvPr>
          <p:cNvSpPr/>
          <p:nvPr/>
        </p:nvSpPr>
        <p:spPr>
          <a:xfrm>
            <a:off x="-888782" y="145471"/>
            <a:ext cx="6302920" cy="615598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646692" y="3840858"/>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5-Day</a:t>
            </a:r>
            <a:r>
              <a:rPr lang="en-US" sz="2400" dirty="0">
                <a:solidFill>
                  <a:srgbClr val="000000"/>
                </a:solidFill>
                <a:latin typeface="Century Gothic" panose="020B0502020202020204" pitchFamily="34" charset="0"/>
              </a:rPr>
              <a:t>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2895301" y="5378693"/>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1-Day </a:t>
            </a:r>
          </a:p>
        </p:txBody>
      </p:sp>
      <p:sp>
        <p:nvSpPr>
          <p:cNvPr id="7" name="Flowchart: Connector 6">
            <a:extLst>
              <a:ext uri="{FF2B5EF4-FFF2-40B4-BE49-F238E27FC236}">
                <a16:creationId xmlns:a16="http://schemas.microsoft.com/office/drawing/2014/main" id="{9EE48964-6779-EF68-17C6-2A5C0F29AA49}"/>
              </a:ext>
            </a:extLst>
          </p:cNvPr>
          <p:cNvSpPr/>
          <p:nvPr/>
        </p:nvSpPr>
        <p:spPr>
          <a:xfrm>
            <a:off x="150670" y="53897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0D86D6F-C48E-8642-9467-8354A35E9785}"/>
              </a:ext>
            </a:extLst>
          </p:cNvPr>
          <p:cNvSpPr/>
          <p:nvPr/>
        </p:nvSpPr>
        <p:spPr>
          <a:xfrm>
            <a:off x="1032291" y="648695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math chart with numbers&#10;&#10;Description automatically generated with medium confidence">
            <a:extLst>
              <a:ext uri="{FF2B5EF4-FFF2-40B4-BE49-F238E27FC236}">
                <a16:creationId xmlns:a16="http://schemas.microsoft.com/office/drawing/2014/main" id="{E7C80E1A-117E-44EB-7017-654701FC9E01}"/>
              </a:ext>
            </a:extLst>
          </p:cNvPr>
          <p:cNvPicPr>
            <a:picLocks noChangeAspect="1"/>
          </p:cNvPicPr>
          <p:nvPr/>
        </p:nvPicPr>
        <p:blipFill>
          <a:blip r:embed="rId3"/>
          <a:stretch>
            <a:fillRect/>
          </a:stretch>
        </p:blipFill>
        <p:spPr>
          <a:xfrm>
            <a:off x="2350622" y="2607266"/>
            <a:ext cx="2113651" cy="2733110"/>
          </a:xfrm>
          <a:prstGeom prst="rect">
            <a:avLst/>
          </a:prstGeom>
        </p:spPr>
      </p:pic>
      <p:pic>
        <p:nvPicPr>
          <p:cNvPr id="10" name="Picture 9" descr="A group of tables with numbers">
            <a:extLst>
              <a:ext uri="{FF2B5EF4-FFF2-40B4-BE49-F238E27FC236}">
                <a16:creationId xmlns:a16="http://schemas.microsoft.com/office/drawing/2014/main" id="{951B145C-3FDA-4978-F44E-B0C3E4FF5305}"/>
              </a:ext>
            </a:extLst>
          </p:cNvPr>
          <p:cNvPicPr>
            <a:picLocks noChangeAspect="1"/>
          </p:cNvPicPr>
          <p:nvPr/>
        </p:nvPicPr>
        <p:blipFill>
          <a:blip r:embed="rId4"/>
          <a:stretch>
            <a:fillRect/>
          </a:stretch>
        </p:blipFill>
        <p:spPr>
          <a:xfrm>
            <a:off x="179882" y="1113973"/>
            <a:ext cx="2108837" cy="2726886"/>
          </a:xfrm>
          <a:prstGeom prst="rect">
            <a:avLst/>
          </a:prstGeom>
        </p:spPr>
      </p:pic>
    </p:spTree>
    <p:extLst>
      <p:ext uri="{BB962C8B-B14F-4D97-AF65-F5344CB8AC3E}">
        <p14:creationId xmlns:p14="http://schemas.microsoft.com/office/powerpoint/2010/main" val="34100699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EA4463D0-130F-87F1-345D-FD9CC3FD8E3F}"/>
              </a:ext>
            </a:extLst>
          </p:cNvPr>
          <p:cNvSpPr/>
          <p:nvPr/>
        </p:nvSpPr>
        <p:spPr>
          <a:xfrm>
            <a:off x="-2650496" y="-1381733"/>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CDA7093C-43EB-76E8-BB2D-2F4ECD605082}"/>
              </a:ext>
            </a:extLst>
          </p:cNvPr>
          <p:cNvSpPr/>
          <p:nvPr/>
        </p:nvSpPr>
        <p:spPr>
          <a:xfrm>
            <a:off x="6145368"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0" y="35577"/>
            <a:ext cx="5884278" cy="1143000"/>
          </a:xfrm>
        </p:spPr>
        <p:txBody>
          <a:bodyPr>
            <a:noAutofit/>
          </a:bodyPr>
          <a:lstStyle/>
          <a:p>
            <a:r>
              <a:rPr lang="en-US" dirty="0">
                <a:solidFill>
                  <a:schemeClr val="tx2">
                    <a:lumMod val="50000"/>
                  </a:schemeClr>
                </a:solidFill>
              </a:rPr>
              <a:t>Community Roster</a:t>
            </a:r>
          </a:p>
        </p:txBody>
      </p:sp>
      <p:sp>
        <p:nvSpPr>
          <p:cNvPr id="29" name="Rectangle 28">
            <a:extLst>
              <a:ext uri="{FF2B5EF4-FFF2-40B4-BE49-F238E27FC236}">
                <a16:creationId xmlns:a16="http://schemas.microsoft.com/office/drawing/2014/main" id="{5D861277-1668-4BE8-ABC2-F90136BFA7D0}"/>
              </a:ext>
            </a:extLst>
          </p:cNvPr>
          <p:cNvSpPr/>
          <p:nvPr/>
        </p:nvSpPr>
        <p:spPr>
          <a:xfrm>
            <a:off x="341309" y="1178577"/>
            <a:ext cx="5947878" cy="5983176"/>
          </a:xfrm>
          <a:prstGeom prst="rect">
            <a:avLst/>
          </a:prstGeom>
        </p:spPr>
        <p:txBody>
          <a:bodyPr wrap="square">
            <a:spAutoFit/>
          </a:bodyPr>
          <a:lstStyle/>
          <a:p>
            <a:pPr marL="0" marR="0" lvl="2" indent="0" algn="l" defTabSz="457200" rtl="0" eaLnBrk="1" fontAlgn="auto" latinLnBrk="0" hangingPunct="1">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This form records the attendance and reimbursable meals received by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c</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ommunity participants.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Ensure first &amp; last names are written legibly.</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FS Staff ensures a reimbursable meal is selected before names are recorded</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Young children may be assisted with writing their names.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A Roster is required at all service locations.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To ensure accuracy in meal  accounting, the POS staff should focus solely on counting reimbursable meals </a:t>
            </a:r>
            <a:endParaRPr lang="en-US" sz="2200" dirty="0">
              <a:solidFill>
                <a:schemeClr val="tx2">
                  <a:lumMod val="50000"/>
                </a:schemeClr>
              </a:solidFill>
              <a:latin typeface="Century Gothic" panose="020B0502020202020204" pitchFamily="34" charset="0"/>
            </a:endParaRP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FS Manager daily.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FA1AF4F-0A93-EB8C-9AEE-29C6C77955F7}"/>
              </a:ext>
            </a:extLst>
          </p:cNvPr>
          <p:cNvPicPr>
            <a:picLocks noChangeAspect="1"/>
          </p:cNvPicPr>
          <p:nvPr/>
        </p:nvPicPr>
        <p:blipFill rotWithShape="1">
          <a:blip r:embed="rId3"/>
          <a:srcRect b="69587"/>
          <a:stretch/>
        </p:blipFill>
        <p:spPr>
          <a:xfrm>
            <a:off x="6510887" y="1862488"/>
            <a:ext cx="5582359" cy="2264920"/>
          </a:xfrm>
          <a:prstGeom prst="rect">
            <a:avLst/>
          </a:prstGeom>
        </p:spPr>
      </p:pic>
      <p:sp>
        <p:nvSpPr>
          <p:cNvPr id="61" name="TextBox 60">
            <a:extLst>
              <a:ext uri="{FF2B5EF4-FFF2-40B4-BE49-F238E27FC236}">
                <a16:creationId xmlns:a16="http://schemas.microsoft.com/office/drawing/2014/main" id="{5BD6DC9E-6567-4ADC-A880-D5701FD0463D}"/>
              </a:ext>
            </a:extLst>
          </p:cNvPr>
          <p:cNvSpPr txBox="1"/>
          <p:nvPr/>
        </p:nvSpPr>
        <p:spPr>
          <a:xfrm>
            <a:off x="6954187" y="30768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rPr>
              <a:t>Hannah Bankole</a:t>
            </a:r>
          </a:p>
        </p:txBody>
      </p:sp>
      <p:sp>
        <p:nvSpPr>
          <p:cNvPr id="60" name="TextBox 59">
            <a:extLst>
              <a:ext uri="{FF2B5EF4-FFF2-40B4-BE49-F238E27FC236}">
                <a16:creationId xmlns:a16="http://schemas.microsoft.com/office/drawing/2014/main" id="{072E9753-C78C-42EB-982F-C2F8A4D8A06B}"/>
              </a:ext>
            </a:extLst>
          </p:cNvPr>
          <p:cNvSpPr txBox="1"/>
          <p:nvPr/>
        </p:nvSpPr>
        <p:spPr>
          <a:xfrm>
            <a:off x="6954287" y="28812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Nicole Waterford</a:t>
            </a:r>
          </a:p>
        </p:txBody>
      </p:sp>
      <p:sp>
        <p:nvSpPr>
          <p:cNvPr id="62" name="TextBox 61">
            <a:extLst>
              <a:ext uri="{FF2B5EF4-FFF2-40B4-BE49-F238E27FC236}">
                <a16:creationId xmlns:a16="http://schemas.microsoft.com/office/drawing/2014/main" id="{462BE3DD-ACCC-4909-971A-07DACDBBB583}"/>
              </a:ext>
            </a:extLst>
          </p:cNvPr>
          <p:cNvSpPr txBox="1"/>
          <p:nvPr/>
        </p:nvSpPr>
        <p:spPr>
          <a:xfrm>
            <a:off x="11129329" y="1834821"/>
            <a:ext cx="6257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a:ea typeface="+mn-ea"/>
                <a:cs typeface="+mn-cs"/>
              </a:rPr>
              <a:t>1    2</a:t>
            </a:r>
          </a:p>
        </p:txBody>
      </p:sp>
      <p:sp>
        <p:nvSpPr>
          <p:cNvPr id="5" name="Flowchart: Connector 4">
            <a:extLst>
              <a:ext uri="{FF2B5EF4-FFF2-40B4-BE49-F238E27FC236}">
                <a16:creationId xmlns:a16="http://schemas.microsoft.com/office/drawing/2014/main" id="{6291F1D0-9008-0309-C596-D68FE701CDD9}"/>
              </a:ext>
            </a:extLst>
          </p:cNvPr>
          <p:cNvSpPr/>
          <p:nvPr/>
        </p:nvSpPr>
        <p:spPr>
          <a:xfrm>
            <a:off x="11211625" y="534551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D5AC4C88-3D2A-68F2-DD09-9B3498678E03}"/>
              </a:ext>
            </a:extLst>
          </p:cNvPr>
          <p:cNvSpPr/>
          <p:nvPr/>
        </p:nvSpPr>
        <p:spPr>
          <a:xfrm>
            <a:off x="10836252" y="6163813"/>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3732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left)">
                                      <p:cBhvr>
                                        <p:cTn id="1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0" grpId="0"/>
      <p:bldP spid="6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887930B-F5D3-4C1B-EFB2-85F3FEE3CC58}"/>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1473733" y="448362"/>
            <a:ext cx="8771074" cy="1143000"/>
          </a:xfrm>
        </p:spPr>
        <p:txBody>
          <a:bodyPr>
            <a:normAutofit fontScale="90000"/>
          </a:bodyPr>
          <a:lstStyle/>
          <a:p>
            <a:r>
              <a:rPr lang="en-US" dirty="0"/>
              <a:t>Early Dismissal Policy</a:t>
            </a:r>
          </a:p>
        </p:txBody>
      </p:sp>
      <p:graphicFrame>
        <p:nvGraphicFramePr>
          <p:cNvPr id="9" name="Table 8">
            <a:extLst>
              <a:ext uri="{FF2B5EF4-FFF2-40B4-BE49-F238E27FC236}">
                <a16:creationId xmlns:a16="http://schemas.microsoft.com/office/drawing/2014/main" id="{0E953577-2EDC-4755-82C9-4814712BD108}"/>
              </a:ext>
            </a:extLst>
          </p:cNvPr>
          <p:cNvGraphicFramePr>
            <a:graphicFrameLocks noGrp="1"/>
          </p:cNvGraphicFramePr>
          <p:nvPr>
            <p:extLst>
              <p:ext uri="{D42A27DB-BD31-4B8C-83A1-F6EECF244321}">
                <p14:modId xmlns:p14="http://schemas.microsoft.com/office/powerpoint/2010/main" val="1613858109"/>
              </p:ext>
            </p:extLst>
          </p:nvPr>
        </p:nvGraphicFramePr>
        <p:xfrm>
          <a:off x="1665152" y="2612832"/>
          <a:ext cx="8229600" cy="2987040"/>
        </p:xfrm>
        <a:graphic>
          <a:graphicData uri="http://schemas.openxmlformats.org/drawingml/2006/table">
            <a:tbl>
              <a:tblPr firstRow="1">
                <a:tableStyleId>{46F890A9-2807-4EBB-B81D-B2AA78EC7F39}</a:tableStyleId>
              </a:tblPr>
              <a:tblGrid>
                <a:gridCol w="1957971">
                  <a:extLst>
                    <a:ext uri="{9D8B030D-6E8A-4147-A177-3AD203B41FA5}">
                      <a16:colId xmlns:a16="http://schemas.microsoft.com/office/drawing/2014/main" val="628071845"/>
                    </a:ext>
                  </a:extLst>
                </a:gridCol>
                <a:gridCol w="3215618">
                  <a:extLst>
                    <a:ext uri="{9D8B030D-6E8A-4147-A177-3AD203B41FA5}">
                      <a16:colId xmlns:a16="http://schemas.microsoft.com/office/drawing/2014/main" val="1344146220"/>
                    </a:ext>
                  </a:extLst>
                </a:gridCol>
                <a:gridCol w="3056011">
                  <a:extLst>
                    <a:ext uri="{9D8B030D-6E8A-4147-A177-3AD203B41FA5}">
                      <a16:colId xmlns:a16="http://schemas.microsoft.com/office/drawing/2014/main" val="3760747609"/>
                    </a:ext>
                  </a:extLst>
                </a:gridCol>
              </a:tblGrid>
              <a:tr h="235154">
                <a:tc>
                  <a:txBody>
                    <a:bodyPr/>
                    <a:lstStyle/>
                    <a:p>
                      <a:pPr algn="r"/>
                      <a:r>
                        <a:rPr lang="en-US" sz="2400" b="1" dirty="0">
                          <a:solidFill>
                            <a:schemeClr val="bg1"/>
                          </a:solidFill>
                        </a:rPr>
                        <a:t>Cut-Off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Before 1:00 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After 1:00 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042790985"/>
                  </a:ext>
                </a:extLst>
              </a:tr>
              <a:tr h="437822">
                <a:tc>
                  <a:txBody>
                    <a:bodyPr/>
                    <a:lstStyle/>
                    <a:p>
                      <a:pPr algn="r"/>
                      <a:r>
                        <a:rPr lang="en-US" sz="2400" b="1" baseline="0" dirty="0">
                          <a:solidFill>
                            <a:schemeClr val="bg1"/>
                          </a:solidFill>
                        </a:rPr>
                        <a:t>Rule:</a:t>
                      </a:r>
                      <a:endParaRPr lang="en-US" sz="2400" b="1" dirty="0">
                        <a:solidFill>
                          <a:schemeClr val="bg1"/>
                        </a:solidFill>
                      </a:endParaRP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l"/>
                      <a:r>
                        <a:rPr lang="en-US" sz="2200" baseline="0" dirty="0">
                          <a:solidFill>
                            <a:srgbClr val="000000"/>
                          </a:solidFill>
                        </a:rPr>
                        <a:t>Students are served at the regular dismissal time </a:t>
                      </a:r>
                      <a:endParaRPr lang="en-US" sz="220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the</a:t>
                      </a:r>
                      <a:r>
                        <a:rPr lang="en-US" sz="2200" baseline="0" dirty="0">
                          <a:solidFill>
                            <a:srgbClr val="000000"/>
                          </a:solidFill>
                        </a:rPr>
                        <a:t> early dismissal time</a:t>
                      </a:r>
                      <a:endParaRPr lang="en-US" sz="2200" dirty="0">
                        <a:solidFill>
                          <a:srgbClr val="000000"/>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42804402"/>
                  </a:ext>
                </a:extLst>
              </a:tr>
              <a:tr h="437822">
                <a:tc>
                  <a:txBody>
                    <a:bodyPr/>
                    <a:lstStyle/>
                    <a:p>
                      <a:pPr algn="r"/>
                      <a:r>
                        <a:rPr lang="en-US" sz="2400" b="1" dirty="0">
                          <a:solidFill>
                            <a:schemeClr val="bg1"/>
                          </a:solidFill>
                        </a:rPr>
                        <a:t>Scenario:</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r>
                        <a:rPr lang="en-US" sz="2400" baseline="0" dirty="0">
                          <a:solidFill>
                            <a:srgbClr val="000000"/>
                          </a:solidFill>
                        </a:rPr>
                        <a:t>Students are dismissed </a:t>
                      </a:r>
                      <a:r>
                        <a:rPr lang="en-US" sz="2800" b="1" baseline="0" dirty="0">
                          <a:solidFill>
                            <a:srgbClr val="000000"/>
                          </a:solidFill>
                        </a:rPr>
                        <a:t>at 12:50pm</a:t>
                      </a:r>
                      <a:endParaRPr lang="en-US" sz="2400" b="1" baseline="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rgbClr val="000000"/>
                          </a:solidFill>
                        </a:rPr>
                        <a:t>Students are dismissed </a:t>
                      </a:r>
                      <a:r>
                        <a:rPr lang="en-US" sz="2800" b="1" baseline="0" dirty="0">
                          <a:solidFill>
                            <a:srgbClr val="000000"/>
                          </a:solidFill>
                        </a:rPr>
                        <a:t>at 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8383446"/>
                  </a:ext>
                </a:extLst>
              </a:tr>
              <a:tr h="437822">
                <a:tc>
                  <a:txBody>
                    <a:bodyPr/>
                    <a:lstStyle/>
                    <a:p>
                      <a:pPr algn="r"/>
                      <a:r>
                        <a:rPr lang="en-US" sz="2400" b="1" dirty="0">
                          <a:solidFill>
                            <a:schemeClr val="bg1"/>
                          </a:solidFill>
                        </a:rPr>
                        <a:t>Service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*2:30pm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89618417"/>
                  </a:ext>
                </a:extLst>
              </a:tr>
            </a:tbl>
          </a:graphicData>
        </a:graphic>
      </p:graphicFrame>
      <p:sp>
        <p:nvSpPr>
          <p:cNvPr id="10" name="Rectangle 9">
            <a:extLst>
              <a:ext uri="{FF2B5EF4-FFF2-40B4-BE49-F238E27FC236}">
                <a16:creationId xmlns:a16="http://schemas.microsoft.com/office/drawing/2014/main" id="{71529C85-FA91-44AF-9C23-E9164C08C7CD}"/>
              </a:ext>
            </a:extLst>
          </p:cNvPr>
          <p:cNvSpPr/>
          <p:nvPr/>
        </p:nvSpPr>
        <p:spPr>
          <a:xfrm>
            <a:off x="2731168" y="1933789"/>
            <a:ext cx="6168189" cy="646331"/>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Meal service times are contingent upon school dismissal.</a:t>
            </a:r>
          </a:p>
        </p:txBody>
      </p:sp>
      <p:sp>
        <p:nvSpPr>
          <p:cNvPr id="11" name="Rectangle 10">
            <a:extLst>
              <a:ext uri="{FF2B5EF4-FFF2-40B4-BE49-F238E27FC236}">
                <a16:creationId xmlns:a16="http://schemas.microsoft.com/office/drawing/2014/main" id="{CDD04201-1D23-465A-A7FB-688D60657561}"/>
              </a:ext>
            </a:extLst>
          </p:cNvPr>
          <p:cNvSpPr/>
          <p:nvPr/>
        </p:nvSpPr>
        <p:spPr>
          <a:xfrm>
            <a:off x="2960552" y="1564708"/>
            <a:ext cx="5638800" cy="4001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Example: Regular dismissal time is at </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2:30pm</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rPr>
              <a:t>. </a:t>
            </a:r>
          </a:p>
        </p:txBody>
      </p:sp>
      <p:sp>
        <p:nvSpPr>
          <p:cNvPr id="12" name="Rectangle 11">
            <a:extLst>
              <a:ext uri="{FF2B5EF4-FFF2-40B4-BE49-F238E27FC236}">
                <a16:creationId xmlns:a16="http://schemas.microsoft.com/office/drawing/2014/main" id="{42A0423A-771D-40EC-81EF-526792D56256}"/>
              </a:ext>
            </a:extLst>
          </p:cNvPr>
          <p:cNvSpPr/>
          <p:nvPr/>
        </p:nvSpPr>
        <p:spPr>
          <a:xfrm>
            <a:off x="3366549" y="5701243"/>
            <a:ext cx="4897426" cy="840230"/>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
        <p:nvSpPr>
          <p:cNvPr id="13" name="Rectangle 12">
            <a:extLst>
              <a:ext uri="{FF2B5EF4-FFF2-40B4-BE49-F238E27FC236}">
                <a16:creationId xmlns:a16="http://schemas.microsoft.com/office/drawing/2014/main" id="{AF80271A-655E-44AB-B2D9-7690DC343AA3}"/>
              </a:ext>
            </a:extLst>
          </p:cNvPr>
          <p:cNvSpPr/>
          <p:nvPr/>
        </p:nvSpPr>
        <p:spPr>
          <a:xfrm>
            <a:off x="3651753" y="4757460"/>
            <a:ext cx="3193069"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BF549B2-FA71-4E9C-AE14-63FD2C0261FC}"/>
              </a:ext>
            </a:extLst>
          </p:cNvPr>
          <p:cNvSpPr/>
          <p:nvPr/>
        </p:nvSpPr>
        <p:spPr>
          <a:xfrm>
            <a:off x="3628835" y="3876512"/>
            <a:ext cx="3215987" cy="865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166C8BA-69FE-4433-9625-FCAE12CFCA20}"/>
              </a:ext>
            </a:extLst>
          </p:cNvPr>
          <p:cNvSpPr/>
          <p:nvPr/>
        </p:nvSpPr>
        <p:spPr>
          <a:xfrm>
            <a:off x="3628836" y="2608542"/>
            <a:ext cx="3204411"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88EAB23-4663-4A33-8F41-0341FE03C78D}"/>
              </a:ext>
            </a:extLst>
          </p:cNvPr>
          <p:cNvSpPr/>
          <p:nvPr/>
        </p:nvSpPr>
        <p:spPr>
          <a:xfrm>
            <a:off x="6844823" y="4757461"/>
            <a:ext cx="3061506"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C05D788-B642-49E2-87A3-AE41D4200A07}"/>
              </a:ext>
            </a:extLst>
          </p:cNvPr>
          <p:cNvSpPr/>
          <p:nvPr/>
        </p:nvSpPr>
        <p:spPr>
          <a:xfrm>
            <a:off x="6833248" y="3857521"/>
            <a:ext cx="3061506" cy="8999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456E32F-8812-44A0-A5FE-871B3E4BDFDE}"/>
              </a:ext>
            </a:extLst>
          </p:cNvPr>
          <p:cNvSpPr/>
          <p:nvPr/>
        </p:nvSpPr>
        <p:spPr>
          <a:xfrm>
            <a:off x="6844823" y="2596658"/>
            <a:ext cx="3049930"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lowchart: Connector 2">
            <a:extLst>
              <a:ext uri="{FF2B5EF4-FFF2-40B4-BE49-F238E27FC236}">
                <a16:creationId xmlns:a16="http://schemas.microsoft.com/office/drawing/2014/main" id="{4877FFBD-487B-BE0E-3E79-0F961E722679}"/>
              </a:ext>
            </a:extLst>
          </p:cNvPr>
          <p:cNvSpPr/>
          <p:nvPr/>
        </p:nvSpPr>
        <p:spPr>
          <a:xfrm>
            <a:off x="8418309" y="473398"/>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5E374F91-8650-66D1-6D53-88EE2AA06E48}"/>
              </a:ext>
            </a:extLst>
          </p:cNvPr>
          <p:cNvSpPr/>
          <p:nvPr/>
        </p:nvSpPr>
        <p:spPr>
          <a:xfrm>
            <a:off x="9539743" y="181861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2D7D92B2-B3EB-2F18-AE7E-75DE5CFEFF04}"/>
              </a:ext>
            </a:extLst>
          </p:cNvPr>
          <p:cNvSpPr/>
          <p:nvPr/>
        </p:nvSpPr>
        <p:spPr>
          <a:xfrm>
            <a:off x="2620959" y="5906808"/>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600858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4160786" y="121950"/>
            <a:ext cx="8771074" cy="1143000"/>
          </a:xfrm>
        </p:spPr>
        <p:txBody>
          <a:bodyPr>
            <a:noAutofit/>
          </a:bodyPr>
          <a:lstStyle/>
          <a:p>
            <a:r>
              <a:rPr lang="en-US" sz="8800" dirty="0"/>
              <a:t>Early Release Students</a:t>
            </a:r>
          </a:p>
        </p:txBody>
      </p:sp>
      <p:sp>
        <p:nvSpPr>
          <p:cNvPr id="31" name="Content Placeholder 5">
            <a:extLst>
              <a:ext uri="{FF2B5EF4-FFF2-40B4-BE49-F238E27FC236}">
                <a16:creationId xmlns:a16="http://schemas.microsoft.com/office/drawing/2014/main" id="{2BEBF60C-EE99-4131-9DEF-B4EEC883E3CA}"/>
              </a:ext>
            </a:extLst>
          </p:cNvPr>
          <p:cNvSpPr>
            <a:spLocks noGrp="1"/>
          </p:cNvSpPr>
          <p:nvPr>
            <p:ph idx="1"/>
          </p:nvPr>
        </p:nvSpPr>
        <p:spPr>
          <a:xfrm>
            <a:off x="5470362" y="1710123"/>
            <a:ext cx="6817890" cy="3951851"/>
          </a:xfrm>
          <a:prstGeom prst="rect">
            <a:avLst/>
          </a:prstGeom>
        </p:spPr>
        <p:txBody>
          <a:bodyPr wrap="square">
            <a:spAutoFit/>
          </a:bodyPr>
          <a:lstStyle/>
          <a:p>
            <a:pPr marL="57150" indent="0">
              <a:spcBef>
                <a:spcPts val="0"/>
              </a:spcBef>
              <a:buNone/>
            </a:pPr>
            <a:r>
              <a:rPr lang="en-US" sz="2400" dirty="0">
                <a:latin typeface="Century Gothic" panose="020B0502020202020204" pitchFamily="34" charset="0"/>
              </a:rPr>
              <a:t>Service time may be adjusted to accommodate students released before the regular dismissal bell on a regular basis. </a:t>
            </a:r>
          </a:p>
          <a:p>
            <a:pPr marL="57150" indent="0">
              <a:spcBef>
                <a:spcPts val="0"/>
              </a:spcBef>
              <a:buNone/>
            </a:pPr>
            <a:r>
              <a:rPr lang="en-US" sz="2400" dirty="0">
                <a:latin typeface="Century Gothic" panose="020B0502020202020204" pitchFamily="34" charset="0"/>
              </a:rPr>
              <a:t>These students may include:</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Special Education Students</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Bussed Students</a:t>
            </a:r>
          </a:p>
          <a:p>
            <a:pPr marL="914400" lvl="1" indent="-457200">
              <a:spcBef>
                <a:spcPts val="0"/>
              </a:spcBef>
              <a:spcAft>
                <a:spcPts val="600"/>
              </a:spcAft>
              <a:buFont typeface="Wingdings" panose="05000000000000000000" pitchFamily="2" charset="2"/>
              <a:buChar char="Ø"/>
            </a:pPr>
            <a:r>
              <a:rPr lang="en-US" sz="2400" dirty="0">
                <a:latin typeface="Century Gothic" panose="020B0502020202020204" pitchFamily="34" charset="0"/>
              </a:rPr>
              <a:t>Other Eligible Programs</a:t>
            </a:r>
          </a:p>
          <a:p>
            <a:pPr marL="457200" lvl="1" indent="0">
              <a:spcBef>
                <a:spcPts val="0"/>
              </a:spcBef>
              <a:spcAft>
                <a:spcPts val="600"/>
              </a:spcAft>
              <a:buNone/>
            </a:pPr>
            <a:endParaRPr lang="en-US" sz="2000" dirty="0">
              <a:latin typeface="Century Gothic" panose="020B0502020202020204" pitchFamily="34" charset="0"/>
            </a:endParaRPr>
          </a:p>
          <a:p>
            <a:pPr lvl="2">
              <a:spcBef>
                <a:spcPts val="0"/>
              </a:spcBef>
              <a:buFont typeface="Wingdings" panose="05000000000000000000" pitchFamily="2" charset="2"/>
              <a:buChar char="Ø"/>
            </a:pPr>
            <a:endParaRPr lang="en-US" dirty="0">
              <a:solidFill>
                <a:srgbClr val="24252F"/>
              </a:solidFill>
              <a:latin typeface="Century Gothic" panose="020B0502020202020204" pitchFamily="34" charset="0"/>
            </a:endParaRPr>
          </a:p>
          <a:p>
            <a:pPr marL="914400" lvl="1" indent="-457200">
              <a:buFont typeface="Wingdings" panose="05000000000000000000" pitchFamily="2" charset="2"/>
              <a:buChar char="Ø"/>
            </a:pPr>
            <a:endParaRPr lang="en-US" sz="2400" dirty="0">
              <a:solidFill>
                <a:srgbClr val="24252F"/>
              </a:solidFill>
              <a:latin typeface="Century Gothic" panose="020B0502020202020204" pitchFamily="34" charset="0"/>
            </a:endParaRPr>
          </a:p>
        </p:txBody>
      </p:sp>
      <p:pic>
        <p:nvPicPr>
          <p:cNvPr id="11" name="Picture 10">
            <a:extLst>
              <a:ext uri="{FF2B5EF4-FFF2-40B4-BE49-F238E27FC236}">
                <a16:creationId xmlns:a16="http://schemas.microsoft.com/office/drawing/2014/main" id="{C8702CE6-E3C1-108F-8CE4-18C08BF70A93}"/>
              </a:ext>
            </a:extLst>
          </p:cNvPr>
          <p:cNvPicPr>
            <a:picLocks noChangeAspect="1"/>
          </p:cNvPicPr>
          <p:nvPr/>
        </p:nvPicPr>
        <p:blipFill>
          <a:blip r:embed="rId3"/>
          <a:srcRect l="29716"/>
          <a:stretch/>
        </p:blipFill>
        <p:spPr>
          <a:xfrm>
            <a:off x="176464" y="88650"/>
            <a:ext cx="5021182" cy="469991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12" name="Flowchart: Connector 11">
            <a:extLst>
              <a:ext uri="{FF2B5EF4-FFF2-40B4-BE49-F238E27FC236}">
                <a16:creationId xmlns:a16="http://schemas.microsoft.com/office/drawing/2014/main" id="{748FB1CD-D58F-C93D-E4CD-F85936B86604}"/>
              </a:ext>
            </a:extLst>
          </p:cNvPr>
          <p:cNvSpPr/>
          <p:nvPr/>
        </p:nvSpPr>
        <p:spPr>
          <a:xfrm>
            <a:off x="0" y="3686049"/>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AA065556-8C7B-D7FF-76C5-36F67A3B29D2}"/>
              </a:ext>
            </a:extLst>
          </p:cNvPr>
          <p:cNvSpPr/>
          <p:nvPr/>
        </p:nvSpPr>
        <p:spPr>
          <a:xfrm>
            <a:off x="1249470" y="4963816"/>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8FB29FD-DA2B-BA53-5D04-DCE4E7E6983D}"/>
              </a:ext>
            </a:extLst>
          </p:cNvPr>
          <p:cNvSpPr txBox="1"/>
          <p:nvPr/>
        </p:nvSpPr>
        <p:spPr>
          <a:xfrm>
            <a:off x="3511243" y="4692478"/>
            <a:ext cx="8680757" cy="1938992"/>
          </a:xfrm>
          <a:prstGeom prst="rect">
            <a:avLst/>
          </a:prstGeom>
          <a:noFill/>
        </p:spPr>
        <p:txBody>
          <a:bodyPr wrap="square">
            <a:spAutoFit/>
          </a:bodyPr>
          <a:lstStyle/>
          <a:p>
            <a:pPr marL="57150" indent="0">
              <a:spcBef>
                <a:spcPts val="0"/>
              </a:spcBef>
              <a:buNone/>
            </a:pPr>
            <a:r>
              <a:rPr lang="en-US" sz="2400" b="1" dirty="0">
                <a:solidFill>
                  <a:schemeClr val="bg1"/>
                </a:solidFill>
                <a:latin typeface="Century Gothic" panose="020B0502020202020204" pitchFamily="34" charset="0"/>
              </a:rPr>
              <a:t>Note</a:t>
            </a:r>
            <a:r>
              <a:rPr lang="en-US" sz="2400" dirty="0">
                <a:solidFill>
                  <a:schemeClr val="bg1"/>
                </a:solidFill>
                <a:latin typeface="Century Gothic" panose="020B0502020202020204" pitchFamily="34" charset="0"/>
              </a:rPr>
              <a:t>: Include any changes to service times in the Supper Meal Program Online Form with AFSS approval</a:t>
            </a:r>
          </a:p>
          <a:p>
            <a:pPr marL="57150" indent="0">
              <a:spcBef>
                <a:spcPts val="0"/>
              </a:spcBef>
              <a:buNone/>
            </a:pPr>
            <a:r>
              <a:rPr lang="en-US" sz="2400" b="1" dirty="0">
                <a:solidFill>
                  <a:schemeClr val="bg1"/>
                </a:solidFill>
                <a:latin typeface="Century Gothic" panose="020B0502020202020204" pitchFamily="34" charset="0"/>
              </a:rPr>
              <a:t>Example</a:t>
            </a:r>
            <a:r>
              <a:rPr lang="en-US" sz="2400" dirty="0">
                <a:solidFill>
                  <a:schemeClr val="bg1"/>
                </a:solidFill>
                <a:latin typeface="Century Gothic" panose="020B0502020202020204" pitchFamily="34" charset="0"/>
              </a:rPr>
              <a:t>: The school’s dismissal is at 2:30pm, but Special Ed students are released at 2:15pm. Serving time is 2:15-3:00pm.</a:t>
            </a:r>
          </a:p>
        </p:txBody>
      </p:sp>
    </p:spTree>
    <p:extLst>
      <p:ext uri="{BB962C8B-B14F-4D97-AF65-F5344CB8AC3E}">
        <p14:creationId xmlns:p14="http://schemas.microsoft.com/office/powerpoint/2010/main" val="36535499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Flowchart: Connector 20">
            <a:extLst>
              <a:ext uri="{FF2B5EF4-FFF2-40B4-BE49-F238E27FC236}">
                <a16:creationId xmlns:a16="http://schemas.microsoft.com/office/drawing/2014/main" id="{F4039E9F-6836-AE87-3D61-2561B8E43510}"/>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318A29-7B23-454D-992C-099E8023EFE8}"/>
              </a:ext>
            </a:extLst>
          </p:cNvPr>
          <p:cNvSpPr txBox="1"/>
          <p:nvPr/>
        </p:nvSpPr>
        <p:spPr>
          <a:xfrm>
            <a:off x="3055548" y="3629096"/>
            <a:ext cx="5483557" cy="2554545"/>
          </a:xfrm>
          <a:prstGeom prst="rect">
            <a:avLst/>
          </a:prstGeom>
          <a:noFill/>
        </p:spPr>
        <p:txBody>
          <a:bodyPr wrap="square" rtlCol="0">
            <a:spAutoFit/>
          </a:bodyPr>
          <a:lstStyle/>
          <a:p>
            <a:pPr marL="571500" indent="-571500">
              <a:buFont typeface="Wingdings" panose="05000000000000000000" pitchFamily="2" charset="2"/>
              <a:buChar char="Ø"/>
            </a:pPr>
            <a:r>
              <a:rPr lang="en-US" sz="3200" dirty="0">
                <a:solidFill>
                  <a:schemeClr val="bg1"/>
                </a:solidFill>
                <a:latin typeface="Century Gothic" panose="020B0502020202020204" pitchFamily="34" charset="0"/>
              </a:rPr>
              <a:t>Prepare &amp; pack supper meals according to the menu for all service areas</a:t>
            </a:r>
          </a:p>
          <a:p>
            <a:pPr algn="ctr"/>
            <a:endParaRPr lang="en-US" sz="3200" dirty="0">
              <a:solidFill>
                <a:schemeClr val="tx2">
                  <a:lumMod val="50000"/>
                </a:schemeClr>
              </a:solidFill>
              <a:latin typeface="Century Gothic" panose="020B0502020202020204" pitchFamily="34" charset="0"/>
            </a:endParaRPr>
          </a:p>
        </p:txBody>
      </p:sp>
      <p:sp>
        <p:nvSpPr>
          <p:cNvPr id="38" name="Rectangle 37">
            <a:extLst>
              <a:ext uri="{FF2B5EF4-FFF2-40B4-BE49-F238E27FC236}">
                <a16:creationId xmlns:a16="http://schemas.microsoft.com/office/drawing/2014/main" id="{6353FD47-C1E9-4C46-BFFE-06D78245D21C}"/>
              </a:ext>
            </a:extLst>
          </p:cNvPr>
          <p:cNvSpPr/>
          <p:nvPr/>
        </p:nvSpPr>
        <p:spPr>
          <a:xfrm>
            <a:off x="4148083" y="2475591"/>
            <a:ext cx="3416473" cy="990854"/>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rgbClr val="7F0000"/>
                </a:solidFill>
                <a:latin typeface="Century Gothic" panose="020B0502020202020204" pitchFamily="34" charset="0"/>
              </a:rPr>
              <a:t>Pre-Service</a:t>
            </a:r>
          </a:p>
        </p:txBody>
      </p:sp>
      <p:sp>
        <p:nvSpPr>
          <p:cNvPr id="22" name="Flowchart: Connector 21">
            <a:extLst>
              <a:ext uri="{FF2B5EF4-FFF2-40B4-BE49-F238E27FC236}">
                <a16:creationId xmlns:a16="http://schemas.microsoft.com/office/drawing/2014/main" id="{B0E0D022-AC06-0555-7435-D65A91428392}"/>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2CE92661-BC34-DDD1-6664-BC90092CBBC5}"/>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29BCD731-5EBD-7B4C-12AA-6095755629AC}"/>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14373092-56C6-FD3E-5B04-A764FDA71BA7}"/>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32AEB09-0ADA-D8B5-D66D-5F47EDECE4AB}"/>
              </a:ext>
            </a:extLst>
          </p:cNvPr>
          <p:cNvSpPr/>
          <p:nvPr/>
        </p:nvSpPr>
        <p:spPr>
          <a:xfrm>
            <a:off x="3433570" y="709012"/>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Onyx" panose="04050602080702020203" pitchFamily="82" charset="0"/>
              </a:rPr>
              <a:t>Food Services </a:t>
            </a:r>
          </a:p>
          <a:p>
            <a:pPr algn="ctr"/>
            <a:r>
              <a:rPr lang="en-US" sz="8000" dirty="0">
                <a:solidFill>
                  <a:schemeClr val="bg1"/>
                </a:solidFill>
                <a:latin typeface="Onyx" panose="04050602080702020203" pitchFamily="82" charset="0"/>
              </a:rPr>
              <a:t>Staff Role</a:t>
            </a:r>
          </a:p>
        </p:txBody>
      </p:sp>
    </p:spTree>
    <p:custDataLst>
      <p:tags r:id="rId1"/>
    </p:custDataLst>
    <p:extLst>
      <p:ext uri="{BB962C8B-B14F-4D97-AF65-F5344CB8AC3E}">
        <p14:creationId xmlns:p14="http://schemas.microsoft.com/office/powerpoint/2010/main" val="3991228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B7DFA8DD-B711-FCC7-E39D-DC0ADEBFA772}"/>
              </a:ext>
            </a:extLst>
          </p:cNvPr>
          <p:cNvSpPr/>
          <p:nvPr/>
        </p:nvSpPr>
        <p:spPr>
          <a:xfrm>
            <a:off x="-1819181" y="-1040802"/>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9A35C4F1-917E-7422-762F-6DAB7481F978}"/>
              </a:ext>
            </a:extLst>
          </p:cNvPr>
          <p:cNvSpPr/>
          <p:nvPr/>
        </p:nvSpPr>
        <p:spPr>
          <a:xfrm>
            <a:off x="5462684" y="-241300"/>
            <a:ext cx="7885016" cy="744684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D9AA925-C62E-67F2-880D-C56DEC43C786}"/>
              </a:ext>
            </a:extLst>
          </p:cNvPr>
          <p:cNvSpPr txBox="1"/>
          <p:nvPr/>
        </p:nvSpPr>
        <p:spPr>
          <a:xfrm>
            <a:off x="164782" y="2053457"/>
            <a:ext cx="5447143"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Distribute supper meals to community participants.</a:t>
            </a:r>
          </a:p>
        </p:txBody>
      </p:sp>
      <p:sp>
        <p:nvSpPr>
          <p:cNvPr id="9" name="TextBox 8">
            <a:extLst>
              <a:ext uri="{FF2B5EF4-FFF2-40B4-BE49-F238E27FC236}">
                <a16:creationId xmlns:a16="http://schemas.microsoft.com/office/drawing/2014/main" id="{253A4322-6060-A855-FA7D-625672426E24}"/>
              </a:ext>
            </a:extLst>
          </p:cNvPr>
          <p:cNvSpPr txBox="1"/>
          <p:nvPr/>
        </p:nvSpPr>
        <p:spPr>
          <a:xfrm>
            <a:off x="164782" y="4475731"/>
            <a:ext cx="5447143"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Direct all participants to the designated eating area.</a:t>
            </a:r>
          </a:p>
        </p:txBody>
      </p:sp>
      <p:sp>
        <p:nvSpPr>
          <p:cNvPr id="12" name="TextBox 11">
            <a:extLst>
              <a:ext uri="{FF2B5EF4-FFF2-40B4-BE49-F238E27FC236}">
                <a16:creationId xmlns:a16="http://schemas.microsoft.com/office/drawing/2014/main" id="{AC2AF3A7-E2A4-6BA7-C6DB-94D110D5DE0D}"/>
              </a:ext>
            </a:extLst>
          </p:cNvPr>
          <p:cNvSpPr txBox="1"/>
          <p:nvPr/>
        </p:nvSpPr>
        <p:spPr>
          <a:xfrm>
            <a:off x="164782" y="3049150"/>
            <a:ext cx="5447143" cy="1384995"/>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Ensure reimbursable meals are marked on the community roster.</a:t>
            </a:r>
          </a:p>
        </p:txBody>
      </p:sp>
      <p:sp>
        <p:nvSpPr>
          <p:cNvPr id="15" name="TextBox 14">
            <a:extLst>
              <a:ext uri="{FF2B5EF4-FFF2-40B4-BE49-F238E27FC236}">
                <a16:creationId xmlns:a16="http://schemas.microsoft.com/office/drawing/2014/main" id="{525954E1-B8D7-CB1E-1A79-3BEC9F9071B6}"/>
              </a:ext>
            </a:extLst>
          </p:cNvPr>
          <p:cNvSpPr txBox="1"/>
          <p:nvPr/>
        </p:nvSpPr>
        <p:spPr>
          <a:xfrm>
            <a:off x="160643" y="5471423"/>
            <a:ext cx="5455420"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Ensure no food leaves the campus.</a:t>
            </a:r>
          </a:p>
        </p:txBody>
      </p:sp>
      <p:sp>
        <p:nvSpPr>
          <p:cNvPr id="17" name="Rectangle 16">
            <a:extLst>
              <a:ext uri="{FF2B5EF4-FFF2-40B4-BE49-F238E27FC236}">
                <a16:creationId xmlns:a16="http://schemas.microsoft.com/office/drawing/2014/main" id="{B7CCFB74-3EB6-4C62-0547-8CAC3B7CE846}"/>
              </a:ext>
            </a:extLst>
          </p:cNvPr>
          <p:cNvSpPr/>
          <p:nvPr/>
        </p:nvSpPr>
        <p:spPr>
          <a:xfrm>
            <a:off x="6923836" y="2250565"/>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dirty="0">
                <a:solidFill>
                  <a:schemeClr val="bg1"/>
                </a:solidFill>
                <a:latin typeface="Onyx" panose="04050602080702020203" pitchFamily="82" charset="0"/>
              </a:rPr>
              <a:t>Food Services </a:t>
            </a:r>
          </a:p>
          <a:p>
            <a:pPr algn="ctr"/>
            <a:r>
              <a:rPr lang="en-US" sz="9600" dirty="0">
                <a:solidFill>
                  <a:schemeClr val="bg1"/>
                </a:solidFill>
                <a:latin typeface="Onyx" panose="04050602080702020203" pitchFamily="82" charset="0"/>
              </a:rPr>
              <a:t>Staff Role</a:t>
            </a:r>
          </a:p>
        </p:txBody>
      </p:sp>
      <p:sp>
        <p:nvSpPr>
          <p:cNvPr id="20" name="Rectangle 19">
            <a:extLst>
              <a:ext uri="{FF2B5EF4-FFF2-40B4-BE49-F238E27FC236}">
                <a16:creationId xmlns:a16="http://schemas.microsoft.com/office/drawing/2014/main" id="{6EADD246-350A-1C34-BB5A-080C1E5F659E}"/>
              </a:ext>
            </a:extLst>
          </p:cNvPr>
          <p:cNvSpPr/>
          <p:nvPr/>
        </p:nvSpPr>
        <p:spPr>
          <a:xfrm>
            <a:off x="7595888" y="4220792"/>
            <a:ext cx="3416473" cy="990854"/>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002060"/>
                </a:solidFill>
                <a:latin typeface="Century Gothic" panose="020B0502020202020204" pitchFamily="34" charset="0"/>
              </a:rPr>
              <a:t>During Service</a:t>
            </a:r>
          </a:p>
        </p:txBody>
      </p:sp>
      <p:sp>
        <p:nvSpPr>
          <p:cNvPr id="25" name="Flowchart: Connector 24">
            <a:extLst>
              <a:ext uri="{FF2B5EF4-FFF2-40B4-BE49-F238E27FC236}">
                <a16:creationId xmlns:a16="http://schemas.microsoft.com/office/drawing/2014/main" id="{689B53CC-3259-88D0-A33E-0AFDF3720972}"/>
              </a:ext>
            </a:extLst>
          </p:cNvPr>
          <p:cNvSpPr/>
          <p:nvPr/>
        </p:nvSpPr>
        <p:spPr>
          <a:xfrm>
            <a:off x="14872350" y="904482"/>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E22B46-077B-841D-D720-3C625363705B}"/>
              </a:ext>
            </a:extLst>
          </p:cNvPr>
          <p:cNvSpPr txBox="1"/>
          <p:nvPr/>
        </p:nvSpPr>
        <p:spPr>
          <a:xfrm>
            <a:off x="168002" y="626876"/>
            <a:ext cx="5440702" cy="1384995"/>
          </a:xfrm>
          <a:prstGeom prst="rect">
            <a:avLst/>
          </a:prstGeom>
          <a:noFill/>
        </p:spPr>
        <p:txBody>
          <a:bodyPr wrap="square">
            <a:spAutoFit/>
          </a:bodyPr>
          <a:lstStyle/>
          <a:p>
            <a:pPr marL="285750" indent="-285750">
              <a:buFont typeface="Wingdings" panose="05000000000000000000" pitchFamily="2" charset="2"/>
              <a:buChar char="Ø"/>
            </a:pPr>
            <a:r>
              <a:rPr lang="en-US" sz="2800" i="0" u="none" strike="noStrike" dirty="0">
                <a:solidFill>
                  <a:srgbClr val="002060"/>
                </a:solidFill>
                <a:effectLst/>
                <a:latin typeface="Century Gothic" panose="020B0502020202020204" pitchFamily="34" charset="0"/>
              </a:rPr>
              <a:t>Delivers supper meals to ASP staff to distribute to ASP participants</a:t>
            </a:r>
            <a:endParaRPr lang="en-US" sz="2800" dirty="0">
              <a:solidFill>
                <a:srgbClr val="002060"/>
              </a:solidFill>
            </a:endParaRPr>
          </a:p>
        </p:txBody>
      </p:sp>
    </p:spTree>
    <p:custDataLst>
      <p:tags r:id="rId1"/>
    </p:custDataLst>
    <p:extLst>
      <p:ext uri="{BB962C8B-B14F-4D97-AF65-F5344CB8AC3E}">
        <p14:creationId xmlns:p14="http://schemas.microsoft.com/office/powerpoint/2010/main" val="674399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38">
        <p159:morph option="byObject"/>
      </p:transition>
    </mc:Choice>
    <mc:Fallback xmlns="">
      <p:transition spd="slow" advTm="300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1C752DE6-86A6-5CFE-4215-C70FF88C02C1}"/>
              </a:ext>
            </a:extLst>
          </p:cNvPr>
          <p:cNvSpPr/>
          <p:nvPr/>
        </p:nvSpPr>
        <p:spPr>
          <a:xfrm>
            <a:off x="5667845" y="-1667050"/>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314C31F3-6B5A-8E69-5C07-CEEE6C8383FA}"/>
              </a:ext>
            </a:extLst>
          </p:cNvPr>
          <p:cNvSpPr/>
          <p:nvPr/>
        </p:nvSpPr>
        <p:spPr>
          <a:xfrm>
            <a:off x="-1085081" y="-13758"/>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FB4A76-B364-B737-F50B-6FB50EC6E5A5}"/>
              </a:ext>
            </a:extLst>
          </p:cNvPr>
          <p:cNvSpPr txBox="1"/>
          <p:nvPr/>
        </p:nvSpPr>
        <p:spPr>
          <a:xfrm>
            <a:off x="6622934" y="863456"/>
            <a:ext cx="5668510" cy="786562"/>
          </a:xfrm>
          <a:prstGeom prst="rect">
            <a:avLst/>
          </a:prstGeom>
          <a:noFill/>
        </p:spPr>
        <p:txBody>
          <a:bodyPr wrap="square" rtlCol="0">
            <a:spAutoFit/>
          </a:bodyPr>
          <a:lstStyle/>
          <a:p>
            <a:pPr marL="457200" indent="-457200">
              <a:lnSpc>
                <a:spcPct val="70000"/>
              </a:lnSpc>
              <a:buFont typeface="Wingdings" panose="05000000000000000000" pitchFamily="2" charset="2"/>
              <a:buChar char="Ø"/>
            </a:pPr>
            <a:r>
              <a:rPr lang="en-US" sz="3200" dirty="0">
                <a:solidFill>
                  <a:srgbClr val="002060"/>
                </a:solidFill>
                <a:latin typeface="Century Gothic" panose="020B0502020202020204" pitchFamily="34" charset="0"/>
              </a:rPr>
              <a:t>Count &amp; record all leftovers.</a:t>
            </a:r>
          </a:p>
        </p:txBody>
      </p:sp>
      <p:sp>
        <p:nvSpPr>
          <p:cNvPr id="12" name="TextBox 11">
            <a:extLst>
              <a:ext uri="{FF2B5EF4-FFF2-40B4-BE49-F238E27FC236}">
                <a16:creationId xmlns:a16="http://schemas.microsoft.com/office/drawing/2014/main" id="{97843CB2-BC77-CADF-F399-BF1C70EA9023}"/>
              </a:ext>
            </a:extLst>
          </p:cNvPr>
          <p:cNvSpPr txBox="1"/>
          <p:nvPr/>
        </p:nvSpPr>
        <p:spPr>
          <a:xfrm>
            <a:off x="6622934" y="5269721"/>
            <a:ext cx="5417472" cy="786562"/>
          </a:xfrm>
          <a:prstGeom prst="rect">
            <a:avLst/>
          </a:prstGeom>
          <a:noFill/>
        </p:spPr>
        <p:txBody>
          <a:bodyPr wrap="square" rtlCol="0">
            <a:spAutoFit/>
          </a:bodyPr>
          <a:lstStyle/>
          <a:p>
            <a:pPr marL="457200" indent="-457200">
              <a:lnSpc>
                <a:spcPct val="70000"/>
              </a:lnSpc>
              <a:buFont typeface="Wingdings" panose="05000000000000000000" pitchFamily="2" charset="2"/>
              <a:buChar char="Ø"/>
            </a:pPr>
            <a:r>
              <a:rPr lang="en-US" sz="3200" dirty="0">
                <a:solidFill>
                  <a:srgbClr val="002060"/>
                </a:solidFill>
                <a:latin typeface="Century Gothic" panose="020B0502020202020204" pitchFamily="34" charset="0"/>
              </a:rPr>
              <a:t>Clean &amp; sanitize insulated bags &amp; carts.</a:t>
            </a:r>
          </a:p>
        </p:txBody>
      </p:sp>
      <p:sp>
        <p:nvSpPr>
          <p:cNvPr id="17" name="Flowchart: Connector 16">
            <a:extLst>
              <a:ext uri="{FF2B5EF4-FFF2-40B4-BE49-F238E27FC236}">
                <a16:creationId xmlns:a16="http://schemas.microsoft.com/office/drawing/2014/main" id="{838DB1DC-4446-2543-EC3C-2ED49BE0CD6F}"/>
              </a:ext>
            </a:extLst>
          </p:cNvPr>
          <p:cNvSpPr/>
          <p:nvPr/>
        </p:nvSpPr>
        <p:spPr>
          <a:xfrm>
            <a:off x="4662087" y="222824"/>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8" name="Rectangle 17">
            <a:extLst>
              <a:ext uri="{FF2B5EF4-FFF2-40B4-BE49-F238E27FC236}">
                <a16:creationId xmlns:a16="http://schemas.microsoft.com/office/drawing/2014/main" id="{2A11FF2C-50EE-0595-5C4D-B5850ED9CB8A}"/>
              </a:ext>
            </a:extLst>
          </p:cNvPr>
          <p:cNvSpPr/>
          <p:nvPr/>
        </p:nvSpPr>
        <p:spPr>
          <a:xfrm>
            <a:off x="395335" y="2298575"/>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dirty="0">
                <a:solidFill>
                  <a:schemeClr val="bg1"/>
                </a:solidFill>
                <a:latin typeface="Onyx" panose="04050602080702020203" pitchFamily="82" charset="0"/>
              </a:rPr>
              <a:t>Food Services </a:t>
            </a:r>
          </a:p>
          <a:p>
            <a:pPr algn="ctr"/>
            <a:r>
              <a:rPr lang="en-US" sz="9600" dirty="0">
                <a:solidFill>
                  <a:schemeClr val="bg1"/>
                </a:solidFill>
                <a:latin typeface="Onyx" panose="04050602080702020203" pitchFamily="82" charset="0"/>
              </a:rPr>
              <a:t>Staff Role</a:t>
            </a:r>
          </a:p>
        </p:txBody>
      </p:sp>
      <p:sp>
        <p:nvSpPr>
          <p:cNvPr id="19" name="Rectangle 18">
            <a:extLst>
              <a:ext uri="{FF2B5EF4-FFF2-40B4-BE49-F238E27FC236}">
                <a16:creationId xmlns:a16="http://schemas.microsoft.com/office/drawing/2014/main" id="{38FE069A-9E6B-EEBA-BA20-47A15E90D901}"/>
              </a:ext>
            </a:extLst>
          </p:cNvPr>
          <p:cNvSpPr/>
          <p:nvPr/>
        </p:nvSpPr>
        <p:spPr>
          <a:xfrm>
            <a:off x="1237555" y="4575149"/>
            <a:ext cx="3214076" cy="653356"/>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002060"/>
                </a:solidFill>
              </a:rPr>
              <a:t>Post Service</a:t>
            </a:r>
          </a:p>
        </p:txBody>
      </p:sp>
      <p:sp>
        <p:nvSpPr>
          <p:cNvPr id="20" name="TextBox 19">
            <a:extLst>
              <a:ext uri="{FF2B5EF4-FFF2-40B4-BE49-F238E27FC236}">
                <a16:creationId xmlns:a16="http://schemas.microsoft.com/office/drawing/2014/main" id="{A0998715-60DA-FF54-83D5-38BEC88501AD}"/>
              </a:ext>
            </a:extLst>
          </p:cNvPr>
          <p:cNvSpPr txBox="1"/>
          <p:nvPr/>
        </p:nvSpPr>
        <p:spPr>
          <a:xfrm>
            <a:off x="6622934" y="1966322"/>
            <a:ext cx="5417472" cy="304698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rgbClr val="002060"/>
                </a:solidFill>
                <a:latin typeface="Century Gothic" panose="020B0502020202020204" pitchFamily="34" charset="0"/>
              </a:rPr>
              <a:t>Check the temperatures of leftovers. Cold items may be returned to stock. Discard all hot items.</a:t>
            </a:r>
          </a:p>
        </p:txBody>
      </p:sp>
    </p:spTree>
    <p:custDataLst>
      <p:tags r:id="rId1"/>
    </p:custDataLst>
    <p:extLst>
      <p:ext uri="{BB962C8B-B14F-4D97-AF65-F5344CB8AC3E}">
        <p14:creationId xmlns:p14="http://schemas.microsoft.com/office/powerpoint/2010/main" val="1474868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5269">
        <p159:morph option="byObject"/>
      </p:transition>
    </mc:Choice>
    <mc:Fallback xmlns="">
      <p:transition spd="slow" advTm="352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F7FE2380-8C74-DE2B-394E-108A8CBEEFB1}"/>
              </a:ext>
            </a:extLst>
          </p:cNvPr>
          <p:cNvSpPr/>
          <p:nvPr/>
        </p:nvSpPr>
        <p:spPr>
          <a:xfrm>
            <a:off x="-1894197" y="-1463292"/>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314C31F3-6B5A-8E69-5C07-CEEE6C8383FA}"/>
              </a:ext>
            </a:extLst>
          </p:cNvPr>
          <p:cNvSpPr/>
          <p:nvPr/>
        </p:nvSpPr>
        <p:spPr>
          <a:xfrm>
            <a:off x="5183106" y="-416425"/>
            <a:ext cx="8020394" cy="756786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5791897" y="6245833"/>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002060"/>
              </a:solidFill>
            </a:endParaRPr>
          </a:p>
        </p:txBody>
      </p:sp>
      <p:sp>
        <p:nvSpPr>
          <p:cNvPr id="23" name="TextBox 22">
            <a:extLst>
              <a:ext uri="{FF2B5EF4-FFF2-40B4-BE49-F238E27FC236}">
                <a16:creationId xmlns:a16="http://schemas.microsoft.com/office/drawing/2014/main" id="{6CA8A656-B3EB-B9CC-ED3B-8B65952B883D}"/>
              </a:ext>
            </a:extLst>
          </p:cNvPr>
          <p:cNvSpPr txBox="1"/>
          <p:nvPr/>
        </p:nvSpPr>
        <p:spPr>
          <a:xfrm>
            <a:off x="-1" y="3558650"/>
            <a:ext cx="4970597"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Clean spills, wipe tables, pick up trash &amp; empty bins.</a:t>
            </a:r>
          </a:p>
        </p:txBody>
      </p:sp>
      <p:sp>
        <p:nvSpPr>
          <p:cNvPr id="26" name="TextBox 25">
            <a:extLst>
              <a:ext uri="{FF2B5EF4-FFF2-40B4-BE49-F238E27FC236}">
                <a16:creationId xmlns:a16="http://schemas.microsoft.com/office/drawing/2014/main" id="{0F2BBFF4-3157-C7A1-45C9-76B39CED2889}"/>
              </a:ext>
            </a:extLst>
          </p:cNvPr>
          <p:cNvSpPr txBox="1"/>
          <p:nvPr/>
        </p:nvSpPr>
        <p:spPr>
          <a:xfrm>
            <a:off x="-2" y="1838478"/>
            <a:ext cx="5469965"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Supervise &amp; direct students to the designated eating area.</a:t>
            </a:r>
          </a:p>
        </p:txBody>
      </p:sp>
      <p:sp>
        <p:nvSpPr>
          <p:cNvPr id="29" name="TextBox 28">
            <a:extLst>
              <a:ext uri="{FF2B5EF4-FFF2-40B4-BE49-F238E27FC236}">
                <a16:creationId xmlns:a16="http://schemas.microsoft.com/office/drawing/2014/main" id="{BB3A568D-060D-98F2-EB4D-6422CD0FDFF3}"/>
              </a:ext>
            </a:extLst>
          </p:cNvPr>
          <p:cNvSpPr txBox="1"/>
          <p:nvPr/>
        </p:nvSpPr>
        <p:spPr>
          <a:xfrm>
            <a:off x="0" y="239729"/>
            <a:ext cx="5469965" cy="1569660"/>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Distribute meals to program students and assist community for the first 10 minutes or as needed</a:t>
            </a:r>
          </a:p>
        </p:txBody>
      </p:sp>
      <p:sp>
        <p:nvSpPr>
          <p:cNvPr id="32" name="TextBox 31">
            <a:extLst>
              <a:ext uri="{FF2B5EF4-FFF2-40B4-BE49-F238E27FC236}">
                <a16:creationId xmlns:a16="http://schemas.microsoft.com/office/drawing/2014/main" id="{7428997D-BC6B-7E9A-B731-5B8767827BA2}"/>
              </a:ext>
            </a:extLst>
          </p:cNvPr>
          <p:cNvSpPr txBox="1"/>
          <p:nvPr/>
        </p:nvSpPr>
        <p:spPr>
          <a:xfrm>
            <a:off x="-4" y="2698564"/>
            <a:ext cx="5469965"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Make sure program is open to the community. </a:t>
            </a:r>
          </a:p>
        </p:txBody>
      </p:sp>
      <p:sp>
        <p:nvSpPr>
          <p:cNvPr id="35" name="TextBox 34">
            <a:extLst>
              <a:ext uri="{FF2B5EF4-FFF2-40B4-BE49-F238E27FC236}">
                <a16:creationId xmlns:a16="http://schemas.microsoft.com/office/drawing/2014/main" id="{C70B62CA-FB25-A4F5-2DC3-2C55ED0589CE}"/>
              </a:ext>
            </a:extLst>
          </p:cNvPr>
          <p:cNvSpPr txBox="1"/>
          <p:nvPr/>
        </p:nvSpPr>
        <p:spPr>
          <a:xfrm>
            <a:off x="-4" y="4418736"/>
            <a:ext cx="4970596" cy="1200329"/>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Total daily attendance for all programs and record accurate meal  counts.</a:t>
            </a:r>
          </a:p>
        </p:txBody>
      </p:sp>
      <p:sp>
        <p:nvSpPr>
          <p:cNvPr id="36" name="Rectangle 35">
            <a:extLst>
              <a:ext uri="{FF2B5EF4-FFF2-40B4-BE49-F238E27FC236}">
                <a16:creationId xmlns:a16="http://schemas.microsoft.com/office/drawing/2014/main" id="{7EC20C13-C283-22DA-F299-46A4E05C1C32}"/>
              </a:ext>
            </a:extLst>
          </p:cNvPr>
          <p:cNvSpPr/>
          <p:nvPr/>
        </p:nvSpPr>
        <p:spPr>
          <a:xfrm>
            <a:off x="6722038" y="2273998"/>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
        <p:nvSpPr>
          <p:cNvPr id="3" name="TextBox 2">
            <a:extLst>
              <a:ext uri="{FF2B5EF4-FFF2-40B4-BE49-F238E27FC236}">
                <a16:creationId xmlns:a16="http://schemas.microsoft.com/office/drawing/2014/main" id="{590B2DA0-4576-3226-6396-5373A0F5F3DB}"/>
              </a:ext>
            </a:extLst>
          </p:cNvPr>
          <p:cNvSpPr txBox="1"/>
          <p:nvPr/>
        </p:nvSpPr>
        <p:spPr>
          <a:xfrm>
            <a:off x="32647" y="5648155"/>
            <a:ext cx="4970596"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Ensure no food is taken from campus.</a:t>
            </a:r>
          </a:p>
        </p:txBody>
      </p:sp>
      <p:sp>
        <p:nvSpPr>
          <p:cNvPr id="4" name="Rectangle 3">
            <a:extLst>
              <a:ext uri="{FF2B5EF4-FFF2-40B4-BE49-F238E27FC236}">
                <a16:creationId xmlns:a16="http://schemas.microsoft.com/office/drawing/2014/main" id="{5119DDA9-A754-3D6F-A192-B6C1675E04C9}"/>
              </a:ext>
            </a:extLst>
          </p:cNvPr>
          <p:cNvSpPr/>
          <p:nvPr/>
        </p:nvSpPr>
        <p:spPr>
          <a:xfrm>
            <a:off x="7401267" y="3671648"/>
            <a:ext cx="3403525" cy="653356"/>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002060"/>
                </a:solidFill>
              </a:rPr>
              <a:t>Responsibilities</a:t>
            </a:r>
          </a:p>
        </p:txBody>
      </p:sp>
    </p:spTree>
    <p:custDataLst>
      <p:tags r:id="rId1"/>
    </p:custDataLst>
    <p:extLst>
      <p:ext uri="{BB962C8B-B14F-4D97-AF65-F5344CB8AC3E}">
        <p14:creationId xmlns:p14="http://schemas.microsoft.com/office/powerpoint/2010/main" val="92055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2464">
        <p159:morph option="byObject"/>
      </p:transition>
    </mc:Choice>
    <mc:Fallback xmlns="">
      <p:transition spd="slow" advTm="4246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P spid="32" grpId="0"/>
      <p:bldP spid="35"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5945DF6-833C-311B-0661-7B0BF8EE95AB}"/>
              </a:ext>
            </a:extLst>
          </p:cNvPr>
          <p:cNvSpPr/>
          <p:nvPr/>
        </p:nvSpPr>
        <p:spPr>
          <a:xfrm>
            <a:off x="3001108" y="531710"/>
            <a:ext cx="5867365" cy="5533292"/>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3747513" y="2665751"/>
            <a:ext cx="4374553" cy="3684588"/>
          </a:xfrm>
        </p:spPr>
        <p:txBody>
          <a:bodyPr vert="horz" lIns="91440" tIns="45720" rIns="91440" bIns="45720" rtlCol="0" anchor="t">
            <a:noAutofit/>
          </a:bodyPr>
          <a:lstStyle/>
          <a:p>
            <a:pPr marL="0" indent="0" algn="ctr">
              <a:spcBef>
                <a:spcPts val="0"/>
              </a:spcBef>
              <a:spcAft>
                <a:spcPts val="800"/>
              </a:spcAft>
              <a:buNone/>
            </a:pPr>
            <a:r>
              <a:rPr lang="en-US" sz="2200" dirty="0">
                <a:solidFill>
                  <a:schemeClr val="bg1"/>
                </a:solidFill>
                <a:latin typeface="Century Gothic" panose="020B0502020202020204" pitchFamily="34" charset="0"/>
              </a:rPr>
              <a:t>FSD is required to provide annual CACFP supper training to all Food Services (FS) and After School Program (ASP) staff before the start of every school year, new program, and to new employees.</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514102" y="1339906"/>
            <a:ext cx="10515600" cy="1325563"/>
          </a:xfrm>
        </p:spPr>
        <p:txBody>
          <a:bodyPr>
            <a:noAutofit/>
          </a:bodyPr>
          <a:lstStyle/>
          <a:p>
            <a:pPr algn="l"/>
            <a:r>
              <a:rPr lang="en-US" sz="8800" dirty="0">
                <a:solidFill>
                  <a:schemeClr val="bg1"/>
                </a:solidFill>
              </a:rPr>
              <a:t>Annual Training</a:t>
            </a:r>
          </a:p>
        </p:txBody>
      </p:sp>
      <p:sp>
        <p:nvSpPr>
          <p:cNvPr id="6" name="Flowchart: Connector 5">
            <a:extLst>
              <a:ext uri="{FF2B5EF4-FFF2-40B4-BE49-F238E27FC236}">
                <a16:creationId xmlns:a16="http://schemas.microsoft.com/office/drawing/2014/main" id="{5A50CDE6-4468-9A8F-75EA-6327F97E15DA}"/>
              </a:ext>
            </a:extLst>
          </p:cNvPr>
          <p:cNvSpPr/>
          <p:nvPr/>
        </p:nvSpPr>
        <p:spPr>
          <a:xfrm>
            <a:off x="7476933" y="469352"/>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7CF470FE-C15A-63DD-C305-60401C678BAB}"/>
              </a:ext>
            </a:extLst>
          </p:cNvPr>
          <p:cNvSpPr/>
          <p:nvPr/>
        </p:nvSpPr>
        <p:spPr>
          <a:xfrm>
            <a:off x="3206763" y="5249305"/>
            <a:ext cx="1022298" cy="955477"/>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A7EBD38B-F354-FB8E-4C5D-4372C68C9A70}"/>
              </a:ext>
            </a:extLst>
          </p:cNvPr>
          <p:cNvSpPr/>
          <p:nvPr/>
        </p:nvSpPr>
        <p:spPr>
          <a:xfrm>
            <a:off x="8736731" y="42985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C63A7E55-15FC-D2CE-A7D2-0D3ACF578423}"/>
              </a:ext>
            </a:extLst>
          </p:cNvPr>
          <p:cNvSpPr/>
          <p:nvPr/>
        </p:nvSpPr>
        <p:spPr>
          <a:xfrm>
            <a:off x="1978395" y="2404606"/>
            <a:ext cx="1441921"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0070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022C4B-C5AD-5C2F-A6AC-95D098AC8DD0}"/>
              </a:ext>
            </a:extLst>
          </p:cNvPr>
          <p:cNvSpPr/>
          <p:nvPr/>
        </p:nvSpPr>
        <p:spPr>
          <a:xfrm>
            <a:off x="3396113" y="42385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
        <p:nvSpPr>
          <p:cNvPr id="4" name="Rectangle 3">
            <a:extLst>
              <a:ext uri="{FF2B5EF4-FFF2-40B4-BE49-F238E27FC236}">
                <a16:creationId xmlns:a16="http://schemas.microsoft.com/office/drawing/2014/main" id="{3312FA96-486F-7511-16B8-4AA407B019BB}"/>
              </a:ext>
            </a:extLst>
          </p:cNvPr>
          <p:cNvSpPr/>
          <p:nvPr/>
        </p:nvSpPr>
        <p:spPr>
          <a:xfrm>
            <a:off x="4170412" y="1797406"/>
            <a:ext cx="3302801" cy="678185"/>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7F0000"/>
                </a:solidFill>
              </a:rPr>
              <a:t>WILL NOT</a:t>
            </a:r>
          </a:p>
        </p:txBody>
      </p:sp>
      <p:sp>
        <p:nvSpPr>
          <p:cNvPr id="8" name="TextBox 7">
            <a:extLst>
              <a:ext uri="{FF2B5EF4-FFF2-40B4-BE49-F238E27FC236}">
                <a16:creationId xmlns:a16="http://schemas.microsoft.com/office/drawing/2014/main" id="{FF253262-2A18-88E4-467A-170659CDF1EC}"/>
              </a:ext>
            </a:extLst>
          </p:cNvPr>
          <p:cNvSpPr txBox="1"/>
          <p:nvPr/>
        </p:nvSpPr>
        <p:spPr>
          <a:xfrm>
            <a:off x="3092956" y="2475591"/>
            <a:ext cx="598407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Prepare any food items</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D23744E2-0ECD-3B25-9F52-A7964C29ED1C}"/>
              </a:ext>
            </a:extLst>
          </p:cNvPr>
          <p:cNvSpPr txBox="1"/>
          <p:nvPr/>
        </p:nvSpPr>
        <p:spPr>
          <a:xfrm>
            <a:off x="3091533" y="3889032"/>
            <a:ext cx="6100593" cy="1569660"/>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Remove hot food from warmers or ovens</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8D3155B4-BED6-3CA4-18E6-38BFD4BA3B20}"/>
              </a:ext>
            </a:extLst>
          </p:cNvPr>
          <p:cNvSpPr txBox="1"/>
          <p:nvPr/>
        </p:nvSpPr>
        <p:spPr>
          <a:xfrm>
            <a:off x="3092956" y="2918491"/>
            <a:ext cx="560555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Push community carts out to designated areas</a:t>
            </a:r>
          </a:p>
        </p:txBody>
      </p:sp>
    </p:spTree>
    <p:custDataLst>
      <p:tags r:id="rId1"/>
    </p:custDataLst>
    <p:extLst>
      <p:ext uri="{BB962C8B-B14F-4D97-AF65-F5344CB8AC3E}">
        <p14:creationId xmlns:p14="http://schemas.microsoft.com/office/powerpoint/2010/main" val="25099244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7A5BB-8D9F-7CD2-BB64-A2521B0B91B0}"/>
              </a:ext>
            </a:extLst>
          </p:cNvPr>
          <p:cNvSpPr/>
          <p:nvPr/>
        </p:nvSpPr>
        <p:spPr>
          <a:xfrm>
            <a:off x="3673642" y="0"/>
            <a:ext cx="8551183"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F1C581C3-5E3D-47C5-84B0-36145049D508}"/>
              </a:ext>
            </a:extLst>
          </p:cNvPr>
          <p:cNvSpPr/>
          <p:nvPr/>
        </p:nvSpPr>
        <p:spPr>
          <a:xfrm>
            <a:off x="4637994" y="0"/>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Student attempts to walk out of campus with the supper meal.</a:t>
            </a:r>
          </a:p>
        </p:txBody>
      </p:sp>
      <p:sp>
        <p:nvSpPr>
          <p:cNvPr id="11" name="Flowchart: Connector 10">
            <a:extLst>
              <a:ext uri="{FF2B5EF4-FFF2-40B4-BE49-F238E27FC236}">
                <a16:creationId xmlns:a16="http://schemas.microsoft.com/office/drawing/2014/main" id="{35934073-70AB-4050-B939-2EDC2BD89D5A}"/>
              </a:ext>
            </a:extLst>
          </p:cNvPr>
          <p:cNvSpPr/>
          <p:nvPr/>
        </p:nvSpPr>
        <p:spPr>
          <a:xfrm>
            <a:off x="4650696" y="2345151"/>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Parent is rude or is upset after being reminded of rules.</a:t>
            </a:r>
          </a:p>
        </p:txBody>
      </p:sp>
      <p:sp>
        <p:nvSpPr>
          <p:cNvPr id="12" name="Flowchart: Connector 11">
            <a:extLst>
              <a:ext uri="{FF2B5EF4-FFF2-40B4-BE49-F238E27FC236}">
                <a16:creationId xmlns:a16="http://schemas.microsoft.com/office/drawing/2014/main" id="{1E58AA5D-B9CD-4AF5-A3C5-B699C2DD4849}"/>
              </a:ext>
            </a:extLst>
          </p:cNvPr>
          <p:cNvSpPr/>
          <p:nvPr/>
        </p:nvSpPr>
        <p:spPr>
          <a:xfrm>
            <a:off x="4637993" y="4659520"/>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Despite your efforts, supper regulations are not being followed.</a:t>
            </a:r>
          </a:p>
        </p:txBody>
      </p:sp>
      <p:sp>
        <p:nvSpPr>
          <p:cNvPr id="23" name="Flowchart: Connector 22">
            <a:extLst>
              <a:ext uri="{FF2B5EF4-FFF2-40B4-BE49-F238E27FC236}">
                <a16:creationId xmlns:a16="http://schemas.microsoft.com/office/drawing/2014/main" id="{E26C7725-67A4-4EA5-8DC5-26D71B477578}"/>
              </a:ext>
            </a:extLst>
          </p:cNvPr>
          <p:cNvSpPr/>
          <p:nvPr/>
        </p:nvSpPr>
        <p:spPr>
          <a:xfrm>
            <a:off x="8951916" y="3857"/>
            <a:ext cx="3120571" cy="2163839"/>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Redirect students to eat in the designated eating area.</a:t>
            </a:r>
          </a:p>
        </p:txBody>
      </p:sp>
      <p:sp>
        <p:nvSpPr>
          <p:cNvPr id="24" name="Flowchart: Connector 23">
            <a:extLst>
              <a:ext uri="{FF2B5EF4-FFF2-40B4-BE49-F238E27FC236}">
                <a16:creationId xmlns:a16="http://schemas.microsoft.com/office/drawing/2014/main" id="{8A03E036-22DF-46FF-AFA7-68B151E73C75}"/>
              </a:ext>
            </a:extLst>
          </p:cNvPr>
          <p:cNvSpPr/>
          <p:nvPr/>
        </p:nvSpPr>
        <p:spPr>
          <a:xfrm>
            <a:off x="8951914" y="2333620"/>
            <a:ext cx="3120571" cy="216383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Inform administration of the incident and request assistance.</a:t>
            </a:r>
          </a:p>
        </p:txBody>
      </p:sp>
      <p:sp>
        <p:nvSpPr>
          <p:cNvPr id="26" name="Flowchart: Connector 25">
            <a:extLst>
              <a:ext uri="{FF2B5EF4-FFF2-40B4-BE49-F238E27FC236}">
                <a16:creationId xmlns:a16="http://schemas.microsoft.com/office/drawing/2014/main" id="{64F7B5A6-C18C-4002-A844-D07887C620C4}"/>
              </a:ext>
            </a:extLst>
          </p:cNvPr>
          <p:cNvSpPr/>
          <p:nvPr/>
        </p:nvSpPr>
        <p:spPr>
          <a:xfrm>
            <a:off x="8951915" y="4663382"/>
            <a:ext cx="3120571" cy="2163835"/>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Inform AFSS that </a:t>
            </a:r>
          </a:p>
          <a:p>
            <a:pPr lvl="0" algn="ctr">
              <a:lnSpc>
                <a:spcPct val="70000"/>
              </a:lnSpc>
              <a:defRPr/>
            </a:pPr>
            <a:r>
              <a:rPr lang="en-US" sz="2450" dirty="0">
                <a:solidFill>
                  <a:srgbClr val="000000"/>
                </a:solidFill>
              </a:rPr>
              <a:t>your repeated efforts are unsuccessful.</a:t>
            </a:r>
          </a:p>
        </p:txBody>
      </p:sp>
      <p:sp>
        <p:nvSpPr>
          <p:cNvPr id="28" name="Title 3">
            <a:extLst>
              <a:ext uri="{FF2B5EF4-FFF2-40B4-BE49-F238E27FC236}">
                <a16:creationId xmlns:a16="http://schemas.microsoft.com/office/drawing/2014/main" id="{3639FE2B-D190-4AD4-B6B9-405C19F64E49}"/>
              </a:ext>
            </a:extLst>
          </p:cNvPr>
          <p:cNvSpPr>
            <a:spLocks noGrp="1"/>
          </p:cNvSpPr>
          <p:nvPr>
            <p:ph type="title"/>
          </p:nvPr>
        </p:nvSpPr>
        <p:spPr>
          <a:xfrm>
            <a:off x="-1061334" y="2628809"/>
            <a:ext cx="5699328" cy="1143000"/>
          </a:xfrm>
        </p:spPr>
        <p:txBody>
          <a:bodyPr>
            <a:noAutofit/>
          </a:bodyPr>
          <a:lstStyle/>
          <a:p>
            <a:r>
              <a:rPr lang="en-US" sz="9600" b="1" dirty="0">
                <a:solidFill>
                  <a:srgbClr val="EAEAEA"/>
                </a:solidFill>
              </a:rPr>
              <a:t>Handling</a:t>
            </a:r>
            <a:br>
              <a:rPr lang="en-US" sz="9600" b="1" dirty="0">
                <a:solidFill>
                  <a:srgbClr val="EAEAEA"/>
                </a:solidFill>
              </a:rPr>
            </a:br>
            <a:r>
              <a:rPr lang="en-US" sz="9600" b="1" dirty="0">
                <a:solidFill>
                  <a:srgbClr val="EAEAEA"/>
                </a:solidFill>
              </a:rPr>
              <a:t> Challenges</a:t>
            </a:r>
          </a:p>
        </p:txBody>
      </p:sp>
      <p:cxnSp>
        <p:nvCxnSpPr>
          <p:cNvPr id="6" name="Straight Arrow Connector 5">
            <a:extLst>
              <a:ext uri="{FF2B5EF4-FFF2-40B4-BE49-F238E27FC236}">
                <a16:creationId xmlns:a16="http://schemas.microsoft.com/office/drawing/2014/main" id="{486B8D1D-167E-491E-9FE7-4C954E2255AD}"/>
              </a:ext>
            </a:extLst>
          </p:cNvPr>
          <p:cNvCxnSpPr/>
          <p:nvPr/>
        </p:nvCxnSpPr>
        <p:spPr>
          <a:xfrm>
            <a:off x="7771267" y="3428999"/>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EB7E453A-8C56-43A5-B0C9-3E0D45486FD5}"/>
              </a:ext>
            </a:extLst>
          </p:cNvPr>
          <p:cNvCxnSpPr/>
          <p:nvPr/>
        </p:nvCxnSpPr>
        <p:spPr>
          <a:xfrm>
            <a:off x="7758565" y="1114629"/>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EE53D33-0114-4261-90F9-D760D86F760F}"/>
              </a:ext>
            </a:extLst>
          </p:cNvPr>
          <p:cNvCxnSpPr/>
          <p:nvPr/>
        </p:nvCxnSpPr>
        <p:spPr>
          <a:xfrm>
            <a:off x="7758564" y="5772222"/>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Flowchart: Connector 3">
            <a:extLst>
              <a:ext uri="{FF2B5EF4-FFF2-40B4-BE49-F238E27FC236}">
                <a16:creationId xmlns:a16="http://schemas.microsoft.com/office/drawing/2014/main" id="{C2BE0EB8-78D9-4FB5-97E9-17FB06FA398E}"/>
              </a:ext>
            </a:extLst>
          </p:cNvPr>
          <p:cNvSpPr/>
          <p:nvPr/>
        </p:nvSpPr>
        <p:spPr>
          <a:xfrm>
            <a:off x="3232831" y="5505872"/>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E22BBBD2-7825-269E-A590-3F364E32677A}"/>
              </a:ext>
            </a:extLst>
          </p:cNvPr>
          <p:cNvSpPr/>
          <p:nvPr/>
        </p:nvSpPr>
        <p:spPr>
          <a:xfrm>
            <a:off x="2793215" y="619854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010022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23" grpId="0" animBg="1"/>
      <p:bldP spid="24" grpId="0"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682325" y="941631"/>
            <a:ext cx="11662110" cy="1143000"/>
          </a:xfrm>
        </p:spPr>
        <p:txBody>
          <a:bodyPr>
            <a:noAutofit/>
          </a:bodyPr>
          <a:lstStyle/>
          <a:p>
            <a:r>
              <a:rPr lang="en-US" sz="8800" dirty="0">
                <a:solidFill>
                  <a:srgbClr val="EAEAEA"/>
                </a:solidFill>
              </a:rPr>
              <a:t>Good Nutrition </a:t>
            </a:r>
            <a:br>
              <a:rPr lang="en-US" sz="8800" dirty="0">
                <a:solidFill>
                  <a:srgbClr val="EAEAEA"/>
                </a:solidFill>
              </a:rPr>
            </a:br>
            <a:r>
              <a:rPr lang="en-US" sz="8800" dirty="0">
                <a:solidFill>
                  <a:srgbClr val="EAEAEA"/>
                </a:solidFill>
              </a:rPr>
              <a:t>All Day Long</a:t>
            </a:r>
          </a:p>
        </p:txBody>
      </p:sp>
      <p:sp>
        <p:nvSpPr>
          <p:cNvPr id="9" name="Rectangle 8">
            <a:extLst>
              <a:ext uri="{FF2B5EF4-FFF2-40B4-BE49-F238E27FC236}">
                <a16:creationId xmlns:a16="http://schemas.microsoft.com/office/drawing/2014/main" id="{45E91F7F-97B5-4257-A994-7315EDB1D914}"/>
              </a:ext>
            </a:extLst>
          </p:cNvPr>
          <p:cNvSpPr/>
          <p:nvPr/>
        </p:nvSpPr>
        <p:spPr>
          <a:xfrm>
            <a:off x="5645947" y="2976914"/>
            <a:ext cx="6061497" cy="3540969"/>
          </a:xfrm>
          <a:prstGeom prst="rect">
            <a:avLst/>
          </a:prstGeom>
        </p:spPr>
        <p:txBody>
          <a:bodyPr wrap="square">
            <a:spAutoFit/>
          </a:bodyPr>
          <a:lstStyle/>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Providing healthy meals shouldn’t stop once the last bell rings. Often times, parents are still at work when their children get out of school. </a:t>
            </a:r>
          </a:p>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Serving hot supper meals allows children to receive three nutritious meals a day to support their growing bodies and learning needs.</a:t>
            </a:r>
          </a:p>
        </p:txBody>
      </p:sp>
      <p:pic>
        <p:nvPicPr>
          <p:cNvPr id="3" name="Picture 2">
            <a:extLst>
              <a:ext uri="{FF2B5EF4-FFF2-40B4-BE49-F238E27FC236}">
                <a16:creationId xmlns:a16="http://schemas.microsoft.com/office/drawing/2014/main" id="{7302001D-8982-E58F-796B-55074B11990E}"/>
              </a:ext>
            </a:extLst>
          </p:cNvPr>
          <p:cNvPicPr>
            <a:picLocks noChangeAspect="1"/>
          </p:cNvPicPr>
          <p:nvPr/>
        </p:nvPicPr>
        <p:blipFill>
          <a:blip r:embed="rId3"/>
          <a:srcRect l="37377" r="6645"/>
          <a:stretch/>
        </p:blipFill>
        <p:spPr>
          <a:xfrm>
            <a:off x="484556" y="496844"/>
            <a:ext cx="4824506" cy="4848025"/>
          </a:xfrm>
          <a:prstGeom prst="ellipse">
            <a:avLst/>
          </a:prstGeom>
          <a:ln w="63500" cap="rnd">
            <a:solidFill>
              <a:srgbClr val="EAEAEA"/>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FFFECDC4-B1B4-0178-7563-677A6F92BB94}"/>
              </a:ext>
            </a:extLst>
          </p:cNvPr>
          <p:cNvSpPr/>
          <p:nvPr/>
        </p:nvSpPr>
        <p:spPr>
          <a:xfrm>
            <a:off x="147671" y="44200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6DAE385-4499-D609-B204-A85D21D93918}"/>
              </a:ext>
            </a:extLst>
          </p:cNvPr>
          <p:cNvSpPr/>
          <p:nvPr/>
        </p:nvSpPr>
        <p:spPr>
          <a:xfrm>
            <a:off x="1397141" y="569778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317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C3DDB-0A31-173A-AC9F-B97435E356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0BCD04-DC49-708D-308E-9E506A4D5D57}"/>
              </a:ext>
            </a:extLst>
          </p:cNvPr>
          <p:cNvSpPr>
            <a:spLocks noGrp="1"/>
          </p:cNvSpPr>
          <p:nvPr>
            <p:ph type="title"/>
          </p:nvPr>
        </p:nvSpPr>
        <p:spPr>
          <a:xfrm>
            <a:off x="-15196" y="-15462"/>
            <a:ext cx="12207196" cy="1143000"/>
          </a:xfrm>
        </p:spPr>
        <p:txBody>
          <a:bodyPr>
            <a:noAutofit/>
          </a:bodyPr>
          <a:lstStyle/>
          <a:p>
            <a:r>
              <a:rPr lang="en-US" dirty="0"/>
              <a:t>Training Verification Forms</a:t>
            </a:r>
          </a:p>
        </p:txBody>
      </p:sp>
      <p:grpSp>
        <p:nvGrpSpPr>
          <p:cNvPr id="7" name="Group 6">
            <a:extLst>
              <a:ext uri="{FF2B5EF4-FFF2-40B4-BE49-F238E27FC236}">
                <a16:creationId xmlns:a16="http://schemas.microsoft.com/office/drawing/2014/main" id="{DE2CA830-5E4D-305B-F71E-AB901DDF894D}"/>
              </a:ext>
            </a:extLst>
          </p:cNvPr>
          <p:cNvGrpSpPr/>
          <p:nvPr/>
        </p:nvGrpSpPr>
        <p:grpSpPr>
          <a:xfrm>
            <a:off x="-254556" y="1028006"/>
            <a:ext cx="6083303" cy="5951482"/>
            <a:chOff x="-254556" y="1028006"/>
            <a:chExt cx="6083303" cy="5951482"/>
          </a:xfrm>
        </p:grpSpPr>
        <p:grpSp>
          <p:nvGrpSpPr>
            <p:cNvPr id="27" name="Group 26">
              <a:extLst>
                <a:ext uri="{FF2B5EF4-FFF2-40B4-BE49-F238E27FC236}">
                  <a16:creationId xmlns:a16="http://schemas.microsoft.com/office/drawing/2014/main" id="{86BC87F8-238C-A74F-488F-58B060A17205}"/>
                </a:ext>
              </a:extLst>
            </p:cNvPr>
            <p:cNvGrpSpPr/>
            <p:nvPr/>
          </p:nvGrpSpPr>
          <p:grpSpPr>
            <a:xfrm>
              <a:off x="-254556" y="1028006"/>
              <a:ext cx="6083303" cy="5951482"/>
              <a:chOff x="12697" y="484301"/>
              <a:chExt cx="6083303" cy="5946912"/>
            </a:xfrm>
            <a:solidFill>
              <a:srgbClr val="7F0000"/>
            </a:solidFill>
          </p:grpSpPr>
          <p:sp>
            <p:nvSpPr>
              <p:cNvPr id="12" name="Flowchart: Connector 11">
                <a:extLst>
                  <a:ext uri="{FF2B5EF4-FFF2-40B4-BE49-F238E27FC236}">
                    <a16:creationId xmlns:a16="http://schemas.microsoft.com/office/drawing/2014/main" id="{968D9771-35C6-D72A-9508-1BD3EBE04484}"/>
                  </a:ext>
                </a:extLst>
              </p:cNvPr>
              <p:cNvSpPr/>
              <p:nvPr/>
            </p:nvSpPr>
            <p:spPr>
              <a:xfrm>
                <a:off x="12697" y="484301"/>
                <a:ext cx="6083303" cy="5946912"/>
              </a:xfrm>
              <a:prstGeom prst="flowChartConnector">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FD4A187-A5B1-D2D5-BF5A-A2DD27FA9953}"/>
                  </a:ext>
                </a:extLst>
              </p:cNvPr>
              <p:cNvSpPr txBox="1">
                <a:spLocks/>
              </p:cNvSpPr>
              <p:nvPr/>
            </p:nvSpPr>
            <p:spPr>
              <a:xfrm>
                <a:off x="1081512" y="758879"/>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00050" lvl="1">
                  <a:spcBef>
                    <a:spcPts val="0"/>
                  </a:spcBef>
                  <a:spcAft>
                    <a:spcPts val="800"/>
                  </a:spcAft>
                </a:pPr>
                <a:r>
                  <a:rPr lang="en-US" sz="2400" b="1" dirty="0">
                    <a:solidFill>
                      <a:srgbClr val="F4F3F3"/>
                    </a:solidFill>
                    <a:latin typeface="Century Gothic" panose="020B0502020202020204" pitchFamily="34" charset="0"/>
                  </a:rPr>
                  <a:t>FS Supper Program Training Sign in sheet</a:t>
                </a:r>
              </a:p>
            </p:txBody>
          </p:sp>
        </p:grpSp>
        <p:pic>
          <p:nvPicPr>
            <p:cNvPr id="2" name="Picture 1" descr="A blank form with text">
              <a:extLst>
                <a:ext uri="{FF2B5EF4-FFF2-40B4-BE49-F238E27FC236}">
                  <a16:creationId xmlns:a16="http://schemas.microsoft.com/office/drawing/2014/main" id="{41F85C6F-95FB-D48F-8288-4FB9F163B739}"/>
                </a:ext>
              </a:extLst>
            </p:cNvPr>
            <p:cNvPicPr>
              <a:picLocks noChangeAspect="1"/>
            </p:cNvPicPr>
            <p:nvPr/>
          </p:nvPicPr>
          <p:blipFill>
            <a:blip r:embed="rId3"/>
            <a:stretch>
              <a:fillRect/>
            </a:stretch>
          </p:blipFill>
          <p:spPr>
            <a:xfrm>
              <a:off x="1268500" y="2405526"/>
              <a:ext cx="3101704" cy="4011604"/>
            </a:xfrm>
            <a:prstGeom prst="rect">
              <a:avLst/>
            </a:prstGeom>
          </p:spPr>
        </p:pic>
      </p:grpSp>
      <p:sp>
        <p:nvSpPr>
          <p:cNvPr id="11" name="TextBox 10">
            <a:extLst>
              <a:ext uri="{FF2B5EF4-FFF2-40B4-BE49-F238E27FC236}">
                <a16:creationId xmlns:a16="http://schemas.microsoft.com/office/drawing/2014/main" id="{09545694-DB7C-35D8-FC15-38081F732CF1}"/>
              </a:ext>
            </a:extLst>
          </p:cNvPr>
          <p:cNvSpPr txBox="1"/>
          <p:nvPr/>
        </p:nvSpPr>
        <p:spPr>
          <a:xfrm>
            <a:off x="6457498" y="2035424"/>
            <a:ext cx="5548427" cy="3539430"/>
          </a:xfrm>
          <a:prstGeom prst="rect">
            <a:avLst/>
          </a:prstGeom>
          <a:noFill/>
        </p:spPr>
        <p:txBody>
          <a:bodyPr wrap="square" rtlCol="0">
            <a:spAutoFit/>
          </a:bodyPr>
          <a:lstStyle/>
          <a:p>
            <a:r>
              <a:rPr lang="en-US" sz="2800" dirty="0">
                <a:solidFill>
                  <a:srgbClr val="F4F3F3"/>
                </a:solidFill>
                <a:latin typeface="Century Gothic" panose="020B0502020202020204" pitchFamily="34" charset="0"/>
              </a:rPr>
              <a:t>There are two Supper Program Training Sign-In Sheets:</a:t>
            </a:r>
          </a:p>
          <a:p>
            <a:endParaRPr lang="en-US" sz="2800" dirty="0">
              <a:solidFill>
                <a:srgbClr val="F4F3F3"/>
              </a:solidFill>
              <a:latin typeface="Century Gothic" panose="020B0502020202020204" pitchFamily="34" charset="0"/>
            </a:endParaRPr>
          </a:p>
          <a:p>
            <a:r>
              <a:rPr lang="en-US" sz="2800" dirty="0">
                <a:solidFill>
                  <a:srgbClr val="F4F3F3"/>
                </a:solidFill>
                <a:latin typeface="Century Gothic" panose="020B0502020202020204" pitchFamily="34" charset="0"/>
              </a:rPr>
              <a:t>Once FS staff has been trained and the sign-in sheet has been signed an online training acknowledgement form must be completed.</a:t>
            </a:r>
          </a:p>
        </p:txBody>
      </p:sp>
      <p:sp>
        <p:nvSpPr>
          <p:cNvPr id="3" name="Flowchart: Connector 2">
            <a:extLst>
              <a:ext uri="{FF2B5EF4-FFF2-40B4-BE49-F238E27FC236}">
                <a16:creationId xmlns:a16="http://schemas.microsoft.com/office/drawing/2014/main" id="{6541FC36-A309-4E02-F0C3-7D7D372E2101}"/>
              </a:ext>
            </a:extLst>
          </p:cNvPr>
          <p:cNvSpPr/>
          <p:nvPr/>
        </p:nvSpPr>
        <p:spPr>
          <a:xfrm>
            <a:off x="4745520" y="5690277"/>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F156D638-E6A5-9FA7-620D-54EEB2E5BCBE}"/>
              </a:ext>
            </a:extLst>
          </p:cNvPr>
          <p:cNvSpPr/>
          <p:nvPr/>
        </p:nvSpPr>
        <p:spPr>
          <a:xfrm>
            <a:off x="5627141" y="517797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624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798">
        <p159:morph option="byObject"/>
      </p:transition>
    </mc:Choice>
    <mc:Fallback xmlns="">
      <p:transition spd="slow" advTm="37798">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Connector 11">
            <a:extLst>
              <a:ext uri="{FF2B5EF4-FFF2-40B4-BE49-F238E27FC236}">
                <a16:creationId xmlns:a16="http://schemas.microsoft.com/office/drawing/2014/main" id="{B86810F2-D741-CFE7-82FA-BDAD6208522F}"/>
              </a:ext>
            </a:extLst>
          </p:cNvPr>
          <p:cNvSpPr/>
          <p:nvPr/>
        </p:nvSpPr>
        <p:spPr>
          <a:xfrm>
            <a:off x="1210936" y="2994374"/>
            <a:ext cx="9547860" cy="939014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F488C56-AF64-B3E5-0378-62AA19F96082}"/>
              </a:ext>
            </a:extLst>
          </p:cNvPr>
          <p:cNvPicPr>
            <a:picLocks noChangeAspect="1"/>
          </p:cNvPicPr>
          <p:nvPr/>
        </p:nvPicPr>
        <p:blipFill>
          <a:blip r:embed="rId2"/>
          <a:stretch>
            <a:fillRect/>
          </a:stretch>
        </p:blipFill>
        <p:spPr>
          <a:xfrm>
            <a:off x="3482981" y="3935871"/>
            <a:ext cx="5003770" cy="2568073"/>
          </a:xfrm>
          <a:prstGeom prst="rect">
            <a:avLst/>
          </a:prstGeom>
        </p:spPr>
      </p:pic>
      <p:sp>
        <p:nvSpPr>
          <p:cNvPr id="9" name="Title 3">
            <a:extLst>
              <a:ext uri="{FF2B5EF4-FFF2-40B4-BE49-F238E27FC236}">
                <a16:creationId xmlns:a16="http://schemas.microsoft.com/office/drawing/2014/main" id="{E5DD51C7-C770-F994-75B5-44AAD4981591}"/>
              </a:ext>
            </a:extLst>
          </p:cNvPr>
          <p:cNvSpPr>
            <a:spLocks noGrp="1"/>
          </p:cNvSpPr>
          <p:nvPr>
            <p:ph type="title"/>
          </p:nvPr>
        </p:nvSpPr>
        <p:spPr>
          <a:xfrm>
            <a:off x="-539544" y="-182158"/>
            <a:ext cx="13271088" cy="1325563"/>
          </a:xfrm>
        </p:spPr>
        <p:txBody>
          <a:bodyPr>
            <a:noAutofit/>
          </a:bodyPr>
          <a:lstStyle/>
          <a:p>
            <a:r>
              <a:rPr lang="en-US" sz="7200" dirty="0">
                <a:solidFill>
                  <a:schemeClr val="bg1"/>
                </a:solidFill>
              </a:rPr>
              <a:t>Training Acknowledgement </a:t>
            </a:r>
          </a:p>
        </p:txBody>
      </p:sp>
      <p:sp>
        <p:nvSpPr>
          <p:cNvPr id="10" name="Content Placeholder 5">
            <a:extLst>
              <a:ext uri="{FF2B5EF4-FFF2-40B4-BE49-F238E27FC236}">
                <a16:creationId xmlns:a16="http://schemas.microsoft.com/office/drawing/2014/main" id="{BBEE36F9-CE1B-413D-4311-749B5AB3590F}"/>
              </a:ext>
            </a:extLst>
          </p:cNvPr>
          <p:cNvSpPr>
            <a:spLocks noGrp="1"/>
          </p:cNvSpPr>
          <p:nvPr>
            <p:ph sz="half" idx="2"/>
          </p:nvPr>
        </p:nvSpPr>
        <p:spPr>
          <a:xfrm>
            <a:off x="697321" y="1116937"/>
            <a:ext cx="10797358" cy="769441"/>
          </a:xfrm>
          <a:prstGeom prst="rect">
            <a:avLst/>
          </a:prstGeom>
        </p:spPr>
        <p:txBody>
          <a:bodyPr wrap="square">
            <a:spAutoFit/>
          </a:bodyPr>
          <a:lstStyle/>
          <a:p>
            <a:pPr marL="57150" indent="0" algn="ctr">
              <a:buNone/>
            </a:pPr>
            <a:r>
              <a:rPr lang="en-US" sz="2200" dirty="0">
                <a:solidFill>
                  <a:schemeClr val="bg1"/>
                </a:solidFill>
                <a:latin typeface="Century Gothic" panose="020B0502020202020204" pitchFamily="34" charset="0"/>
              </a:rPr>
              <a:t>All trained FS Staff must complete the Supper Training Acknowledgement online form to verify completion of annual training. </a:t>
            </a:r>
          </a:p>
        </p:txBody>
      </p:sp>
      <p:sp>
        <p:nvSpPr>
          <p:cNvPr id="11" name="Rectangle 10">
            <a:extLst>
              <a:ext uri="{FF2B5EF4-FFF2-40B4-BE49-F238E27FC236}">
                <a16:creationId xmlns:a16="http://schemas.microsoft.com/office/drawing/2014/main" id="{15583854-D4FB-74C6-9170-C3AD7A34B5B6}"/>
              </a:ext>
            </a:extLst>
          </p:cNvPr>
          <p:cNvSpPr/>
          <p:nvPr/>
        </p:nvSpPr>
        <p:spPr>
          <a:xfrm>
            <a:off x="2895600" y="1886378"/>
            <a:ext cx="6178533" cy="1107996"/>
          </a:xfrm>
          <a:prstGeom prst="rect">
            <a:avLst/>
          </a:prstGeom>
        </p:spPr>
        <p:txBody>
          <a:bodyPr wrap="square">
            <a:spAutoFit/>
          </a:bodyPr>
          <a:lstStyle/>
          <a:p>
            <a:pPr marL="914400" lvl="1" indent="-457200">
              <a:buFont typeface="Wingdings" panose="05000000000000000000" pitchFamily="2" charset="2"/>
              <a:buChar char="Ø"/>
            </a:pPr>
            <a:r>
              <a:rPr lang="en-US" sz="2200" dirty="0">
                <a:solidFill>
                  <a:schemeClr val="bg1"/>
                </a:solidFill>
                <a:latin typeface="Century Gothic" panose="020B0502020202020204" pitchFamily="34" charset="0"/>
              </a:rPr>
              <a:t>One online form per employee.</a:t>
            </a:r>
          </a:p>
          <a:p>
            <a:pPr marL="914400" lvl="1" indent="-457200">
              <a:buFont typeface="Wingdings" panose="05000000000000000000" pitchFamily="2" charset="2"/>
              <a:buChar char="Ø"/>
            </a:pPr>
            <a:r>
              <a:rPr lang="en-US" sz="2200" dirty="0">
                <a:solidFill>
                  <a:schemeClr val="bg1"/>
                </a:solidFill>
                <a:latin typeface="Century Gothic" panose="020B0502020202020204" pitchFamily="34" charset="0"/>
              </a:rPr>
              <a:t>Online form is located on the Supper page on the FS website.</a:t>
            </a:r>
          </a:p>
        </p:txBody>
      </p:sp>
      <p:sp>
        <p:nvSpPr>
          <p:cNvPr id="14" name="Flowchart: Connector 13">
            <a:extLst>
              <a:ext uri="{FF2B5EF4-FFF2-40B4-BE49-F238E27FC236}">
                <a16:creationId xmlns:a16="http://schemas.microsoft.com/office/drawing/2014/main" id="{D8761D25-1423-46A4-D8A4-38A382B2C622}"/>
              </a:ext>
            </a:extLst>
          </p:cNvPr>
          <p:cNvSpPr/>
          <p:nvPr/>
        </p:nvSpPr>
        <p:spPr>
          <a:xfrm>
            <a:off x="1161072" y="5443389"/>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1C3CF194-13B0-EF79-5D23-0BEDB787E43D}"/>
              </a:ext>
            </a:extLst>
          </p:cNvPr>
          <p:cNvSpPr/>
          <p:nvPr/>
        </p:nvSpPr>
        <p:spPr>
          <a:xfrm>
            <a:off x="1601882" y="463145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AA518B19-0225-18B8-E478-056B8127B59E}"/>
              </a:ext>
            </a:extLst>
          </p:cNvPr>
          <p:cNvSpPr/>
          <p:nvPr/>
        </p:nvSpPr>
        <p:spPr>
          <a:xfrm>
            <a:off x="8904741" y="3429000"/>
            <a:ext cx="1022298" cy="955477"/>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13A1468-C5A5-A0E6-E9B9-E64741EDD7E6}"/>
              </a:ext>
            </a:extLst>
          </p:cNvPr>
          <p:cNvPicPr>
            <a:picLocks noChangeAspect="1"/>
          </p:cNvPicPr>
          <p:nvPr/>
        </p:nvPicPr>
        <p:blipFill>
          <a:blip r:embed="rId3"/>
          <a:stretch>
            <a:fillRect/>
          </a:stretch>
        </p:blipFill>
        <p:spPr>
          <a:xfrm>
            <a:off x="3482981" y="3935239"/>
            <a:ext cx="4989416" cy="2568704"/>
          </a:xfrm>
          <a:prstGeom prst="rect">
            <a:avLst/>
          </a:prstGeom>
        </p:spPr>
      </p:pic>
      <p:sp>
        <p:nvSpPr>
          <p:cNvPr id="21" name="Rectangle 20">
            <a:extLst>
              <a:ext uri="{FF2B5EF4-FFF2-40B4-BE49-F238E27FC236}">
                <a16:creationId xmlns:a16="http://schemas.microsoft.com/office/drawing/2014/main" id="{B3D0174C-CD89-FEDB-37CE-5E2F1568B979}"/>
              </a:ext>
            </a:extLst>
          </p:cNvPr>
          <p:cNvSpPr/>
          <p:nvPr/>
        </p:nvSpPr>
        <p:spPr>
          <a:xfrm>
            <a:off x="4117298" y="5636302"/>
            <a:ext cx="689548" cy="104761"/>
          </a:xfrm>
          <a:prstGeom prst="rect">
            <a:avLst/>
          </a:prstGeom>
          <a:noFill/>
          <a:ln w="158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2" descr="Image result for cursor flat art transparent background">
            <a:extLst>
              <a:ext uri="{FF2B5EF4-FFF2-40B4-BE49-F238E27FC236}">
                <a16:creationId xmlns:a16="http://schemas.microsoft.com/office/drawing/2014/main" id="{398551B3-E875-580B-D2D1-3A1A56949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8286" y="5701273"/>
            <a:ext cx="110507" cy="1979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cursor flat art transparent background">
            <a:extLst>
              <a:ext uri="{FF2B5EF4-FFF2-40B4-BE49-F238E27FC236}">
                <a16:creationId xmlns:a16="http://schemas.microsoft.com/office/drawing/2014/main" id="{FD1CF328-828C-356D-761D-AF94992C3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676" y="5997210"/>
            <a:ext cx="110507" cy="19797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3434763A-67BE-3D23-8F67-FE2ECAD20895}"/>
              </a:ext>
            </a:extLst>
          </p:cNvPr>
          <p:cNvSpPr/>
          <p:nvPr/>
        </p:nvSpPr>
        <p:spPr>
          <a:xfrm>
            <a:off x="5103845" y="5800262"/>
            <a:ext cx="2529364" cy="196947"/>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AE0A4E18-9132-8F70-46A4-B0D25D9814A7}"/>
              </a:ext>
            </a:extLst>
          </p:cNvPr>
          <p:cNvPicPr>
            <a:picLocks noChangeAspect="1"/>
          </p:cNvPicPr>
          <p:nvPr/>
        </p:nvPicPr>
        <p:blipFill>
          <a:blip r:embed="rId5"/>
          <a:stretch>
            <a:fillRect/>
          </a:stretch>
        </p:blipFill>
        <p:spPr>
          <a:xfrm>
            <a:off x="3482981" y="3935871"/>
            <a:ext cx="5011325" cy="2568072"/>
          </a:xfrm>
          <a:prstGeom prst="rect">
            <a:avLst/>
          </a:prstGeom>
        </p:spPr>
      </p:pic>
      <p:pic>
        <p:nvPicPr>
          <p:cNvPr id="26" name="Picture 2" descr="Image result for cursor flat art transparent background">
            <a:extLst>
              <a:ext uri="{FF2B5EF4-FFF2-40B4-BE49-F238E27FC236}">
                <a16:creationId xmlns:a16="http://schemas.microsoft.com/office/drawing/2014/main" id="{E55AEC4B-9BEF-379E-B2D5-2AF37CD9D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193" y="5121117"/>
            <a:ext cx="109931" cy="19694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707123B-C919-B5BE-5B70-56872EB93A12}"/>
              </a:ext>
            </a:extLst>
          </p:cNvPr>
          <p:cNvSpPr/>
          <p:nvPr/>
        </p:nvSpPr>
        <p:spPr>
          <a:xfrm>
            <a:off x="5103844" y="5063477"/>
            <a:ext cx="1143551" cy="86785"/>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AEB60186-75DD-BC53-D17A-722CF9E71DAA}"/>
              </a:ext>
            </a:extLst>
          </p:cNvPr>
          <p:cNvPicPr>
            <a:picLocks noChangeAspect="1"/>
          </p:cNvPicPr>
          <p:nvPr/>
        </p:nvPicPr>
        <p:blipFill>
          <a:blip r:embed="rId6"/>
          <a:stretch>
            <a:fillRect/>
          </a:stretch>
        </p:blipFill>
        <p:spPr>
          <a:xfrm>
            <a:off x="3482981" y="3924982"/>
            <a:ext cx="5098311" cy="2636778"/>
          </a:xfrm>
          <a:prstGeom prst="rect">
            <a:avLst/>
          </a:prstGeom>
        </p:spPr>
      </p:pic>
      <p:sp>
        <p:nvSpPr>
          <p:cNvPr id="13" name="Content Placeholder 5">
            <a:extLst>
              <a:ext uri="{FF2B5EF4-FFF2-40B4-BE49-F238E27FC236}">
                <a16:creationId xmlns:a16="http://schemas.microsoft.com/office/drawing/2014/main" id="{6B24DC72-6AD8-9946-A9A3-F3FB2AA7C350}"/>
              </a:ext>
            </a:extLst>
          </p:cNvPr>
          <p:cNvSpPr txBox="1">
            <a:spLocks/>
          </p:cNvSpPr>
          <p:nvPr/>
        </p:nvSpPr>
        <p:spPr>
          <a:xfrm>
            <a:off x="3554754" y="4998509"/>
            <a:ext cx="4989416" cy="461665"/>
          </a:xfrm>
          <a:prstGeom prst="rect">
            <a:avLst/>
          </a:prstGeom>
          <a:solidFill>
            <a:schemeClr val="bg1"/>
          </a:solid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buFont typeface="Arial"/>
              <a:buNone/>
            </a:pPr>
            <a:r>
              <a:rPr lang="en-US" sz="2400" b="1" dirty="0">
                <a:solidFill>
                  <a:srgbClr val="FF0000"/>
                </a:solidFill>
                <a:latin typeface="Century Gothic" panose="020B0502020202020204" pitchFamily="34" charset="0"/>
              </a:rPr>
              <a:t>Note: Due August 22, 2025</a:t>
            </a:r>
          </a:p>
        </p:txBody>
      </p:sp>
    </p:spTree>
    <p:extLst>
      <p:ext uri="{BB962C8B-B14F-4D97-AF65-F5344CB8AC3E}">
        <p14:creationId xmlns:p14="http://schemas.microsoft.com/office/powerpoint/2010/main" val="205140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9"/>
                                        </p:tgtEl>
                                      </p:cBhvr>
                                    </p:animEffect>
                                    <p:animScale>
                                      <p:cBhvr>
                                        <p:cTn id="12" dur="250" autoRev="1" fill="hold"/>
                                        <p:tgtEl>
                                          <p:spTgt spid="19"/>
                                        </p:tgtEl>
                                      </p:cBhvr>
                                      <p:by x="105000" y="105000"/>
                                    </p:animScale>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xit" presetSubtype="0" fill="hold" nodeType="withEffect">
                                  <p:stCondLst>
                                    <p:cond delay="50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grpId="1" nodeType="withEffect">
                                  <p:stCondLst>
                                    <p:cond delay="500"/>
                                  </p:stCondLst>
                                  <p:childTnLst>
                                    <p:set>
                                      <p:cBhvr>
                                        <p:cTn id="22" dur="1" fill="hold">
                                          <p:stCondLst>
                                            <p:cond delay="0"/>
                                          </p:stCondLst>
                                        </p:cTn>
                                        <p:tgtEl>
                                          <p:spTgt spid="21"/>
                                        </p:tgtEl>
                                        <p:attrNameLst>
                                          <p:attrName>style.visibility</p:attrName>
                                        </p:attrNameLst>
                                      </p:cBhvr>
                                      <p:to>
                                        <p:strVal val="hidden"/>
                                      </p:to>
                                    </p:set>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1000" fill="hold"/>
                                        <p:tgtEl>
                                          <p:spTgt spid="22"/>
                                        </p:tgtEl>
                                        <p:attrNameLst>
                                          <p:attrName>ppt_x</p:attrName>
                                        </p:attrNameLst>
                                      </p:cBhvr>
                                      <p:tavLst>
                                        <p:tav tm="0">
                                          <p:val>
                                            <p:strVal val="#ppt_x"/>
                                          </p:val>
                                        </p:tav>
                                        <p:tav tm="100000">
                                          <p:val>
                                            <p:strVal val="#ppt_x"/>
                                          </p:val>
                                        </p:tav>
                                      </p:tavLst>
                                    </p:anim>
                                    <p:anim calcmode="lin" valueType="num">
                                      <p:cBhvr additive="base">
                                        <p:cTn id="27" dur="1000" fill="hold"/>
                                        <p:tgtEl>
                                          <p:spTgt spid="22"/>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nodeType="afterEffect">
                                  <p:stCondLst>
                                    <p:cond delay="50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xit" presetSubtype="0" fill="hold" nodeType="withEffect">
                                  <p:stCondLst>
                                    <p:cond delay="500"/>
                                  </p:stCondLst>
                                  <p:childTnLst>
                                    <p:set>
                                      <p:cBhvr>
                                        <p:cTn id="35" dur="1" fill="hold">
                                          <p:stCondLst>
                                            <p:cond delay="0"/>
                                          </p:stCondLst>
                                        </p:cTn>
                                        <p:tgtEl>
                                          <p:spTgt spid="22"/>
                                        </p:tgtEl>
                                        <p:attrNameLst>
                                          <p:attrName>style.visibility</p:attrName>
                                        </p:attrNameLst>
                                      </p:cBhvr>
                                      <p:to>
                                        <p:strVal val="hidden"/>
                                      </p:to>
                                    </p:set>
                                  </p:childTnLst>
                                </p:cTn>
                              </p:par>
                              <p:par>
                                <p:cTn id="36" presetID="1" presetClass="exit" presetSubtype="0" fill="hold" grpId="1" nodeType="withEffect">
                                  <p:stCondLst>
                                    <p:cond delay="500"/>
                                  </p:stCondLst>
                                  <p:childTnLst>
                                    <p:set>
                                      <p:cBhvr>
                                        <p:cTn id="37" dur="1" fill="hold">
                                          <p:stCondLst>
                                            <p:cond delay="0"/>
                                          </p:stCondLst>
                                        </p:cTn>
                                        <p:tgtEl>
                                          <p:spTgt spid="23"/>
                                        </p:tgtEl>
                                        <p:attrNameLst>
                                          <p:attrName>style.visibility</p:attrName>
                                        </p:attrNameLst>
                                      </p:cBhvr>
                                      <p:to>
                                        <p:strVal val="hidden"/>
                                      </p:to>
                                    </p:set>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1000" fill="hold"/>
                                        <p:tgtEl>
                                          <p:spTgt spid="26"/>
                                        </p:tgtEl>
                                        <p:attrNameLst>
                                          <p:attrName>ppt_x</p:attrName>
                                        </p:attrNameLst>
                                      </p:cBhvr>
                                      <p:tavLst>
                                        <p:tav tm="0">
                                          <p:val>
                                            <p:strVal val="#ppt_x"/>
                                          </p:val>
                                        </p:tav>
                                        <p:tav tm="100000">
                                          <p:val>
                                            <p:strVal val="#ppt_x"/>
                                          </p:val>
                                        </p:tav>
                                      </p:tavLst>
                                    </p:anim>
                                    <p:anim calcmode="lin" valueType="num">
                                      <p:cBhvr additive="base">
                                        <p:cTn id="42" dur="1000" fill="hold"/>
                                        <p:tgtEl>
                                          <p:spTgt spid="26"/>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1"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par>
                          <p:cTn id="46" fill="hold">
                            <p:stCondLst>
                              <p:cond delay="4500"/>
                            </p:stCondLst>
                            <p:childTnLst>
                              <p:par>
                                <p:cTn id="47" presetID="1" presetClass="entr" presetSubtype="0" fill="hold" nodeType="afterEffect">
                                  <p:stCondLst>
                                    <p:cond delay="50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5000"/>
                            </p:stCondLst>
                            <p:childTnLst>
                              <p:par>
                                <p:cTn id="50" presetID="1" presetClass="entr" presetSubtype="0" fill="hold" grpId="0" nodeType="afterEffect">
                                  <p:stCondLst>
                                    <p:cond delay="50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P spid="27"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4" name="Flowchart: Connector 33">
            <a:extLst>
              <a:ext uri="{FF2B5EF4-FFF2-40B4-BE49-F238E27FC236}">
                <a16:creationId xmlns:a16="http://schemas.microsoft.com/office/drawing/2014/main" id="{E14C066C-BF53-9C1B-4083-4DE52B9FF066}"/>
              </a:ext>
            </a:extLst>
          </p:cNvPr>
          <p:cNvSpPr/>
          <p:nvPr/>
        </p:nvSpPr>
        <p:spPr>
          <a:xfrm>
            <a:off x="9544476" y="-119767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1F3907E5-D562-9C03-0B19-C7C2CC872447}"/>
              </a:ext>
            </a:extLst>
          </p:cNvPr>
          <p:cNvSpPr/>
          <p:nvPr/>
        </p:nvSpPr>
        <p:spPr>
          <a:xfrm>
            <a:off x="949022" y="1790060"/>
            <a:ext cx="5239196" cy="478664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137878" y="3041214"/>
            <a:ext cx="10515600" cy="1325563"/>
          </a:xfrm>
        </p:spPr>
        <p:txBody>
          <a:bodyPr>
            <a:normAutofit/>
          </a:bodyPr>
          <a:lstStyle/>
          <a:p>
            <a:pPr algn="l"/>
            <a:r>
              <a:rPr lang="en-US" sz="7500" dirty="0">
                <a:solidFill>
                  <a:schemeClr val="bg1"/>
                </a:solidFill>
              </a:rPr>
              <a:t>Mandatory Postings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1797015" y="4547202"/>
            <a:ext cx="3508997" cy="138152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0"/>
              </a:spcBef>
              <a:buNone/>
            </a:pPr>
            <a:r>
              <a:rPr lang="en-US" altLang="en-US" sz="2400" dirty="0">
                <a:solidFill>
                  <a:schemeClr val="bg1"/>
                </a:solidFill>
                <a:latin typeface="Century Gothic" panose="020B0502020202020204" pitchFamily="34" charset="0"/>
              </a:rPr>
              <a:t>Post all 4 at every service area visible to public view. </a:t>
            </a:r>
          </a:p>
        </p:txBody>
      </p:sp>
      <p:grpSp>
        <p:nvGrpSpPr>
          <p:cNvPr id="36" name="Group 35">
            <a:extLst>
              <a:ext uri="{FF2B5EF4-FFF2-40B4-BE49-F238E27FC236}">
                <a16:creationId xmlns:a16="http://schemas.microsoft.com/office/drawing/2014/main" id="{C45EBD59-A56D-3065-F2B7-FF73E7D2ACD7}"/>
              </a:ext>
            </a:extLst>
          </p:cNvPr>
          <p:cNvGrpSpPr/>
          <p:nvPr/>
        </p:nvGrpSpPr>
        <p:grpSpPr>
          <a:xfrm>
            <a:off x="2030473" y="127347"/>
            <a:ext cx="4888583" cy="2062856"/>
            <a:chOff x="2030473" y="127347"/>
            <a:chExt cx="4888583" cy="2062856"/>
          </a:xfrm>
        </p:grpSpPr>
        <p:sp>
          <p:nvSpPr>
            <p:cNvPr id="28" name="Isosceles Triangle 27">
              <a:extLst>
                <a:ext uri="{FF2B5EF4-FFF2-40B4-BE49-F238E27FC236}">
                  <a16:creationId xmlns:a16="http://schemas.microsoft.com/office/drawing/2014/main" id="{CD8C3604-2CF7-3467-5F39-6F5767BE03BA}"/>
                </a:ext>
              </a:extLst>
            </p:cNvPr>
            <p:cNvSpPr/>
            <p:nvPr/>
          </p:nvSpPr>
          <p:spPr>
            <a:xfrm rot="12143378">
              <a:off x="5046515" y="1296749"/>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Terminator 9">
              <a:extLst>
                <a:ext uri="{FF2B5EF4-FFF2-40B4-BE49-F238E27FC236}">
                  <a16:creationId xmlns:a16="http://schemas.microsoft.com/office/drawing/2014/main" id="{8E0AE0A5-2B1D-A957-8902-A7749967C445}"/>
                </a:ext>
              </a:extLst>
            </p:cNvPr>
            <p:cNvSpPr/>
            <p:nvPr/>
          </p:nvSpPr>
          <p:spPr>
            <a:xfrm>
              <a:off x="2030473" y="127347"/>
              <a:ext cx="4888583" cy="1507561"/>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111" y="257393"/>
              <a:ext cx="1712128" cy="1280108"/>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373298" y="478832"/>
              <a:ext cx="2044721" cy="707886"/>
            </a:xfrm>
            <a:prstGeom prst="rect">
              <a:avLst/>
            </a:prstGeom>
            <a:noFill/>
          </p:spPr>
          <p:txBody>
            <a:bodyPr wrap="square" rtlCol="0">
              <a:spAutoFit/>
            </a:bodyPr>
            <a:lstStyle/>
            <a:p>
              <a:pPr algn="ctr"/>
              <a:r>
                <a:rPr lang="en-US" sz="2000" b="1" dirty="0">
                  <a:solidFill>
                    <a:schemeClr val="tx2">
                      <a:lumMod val="50000"/>
                    </a:schemeClr>
                  </a:solidFill>
                  <a:latin typeface="Century Gothic" panose="020B0502020202020204" pitchFamily="34" charset="0"/>
                </a:rPr>
                <a:t>Offer vs Serve Supper Guide</a:t>
              </a:r>
            </a:p>
          </p:txBody>
        </p:sp>
      </p:grpSp>
      <p:grpSp>
        <p:nvGrpSpPr>
          <p:cNvPr id="41" name="Group 40">
            <a:extLst>
              <a:ext uri="{FF2B5EF4-FFF2-40B4-BE49-F238E27FC236}">
                <a16:creationId xmlns:a16="http://schemas.microsoft.com/office/drawing/2014/main" id="{89325C1C-BBAC-A7A6-F13A-40D98C79D8AF}"/>
              </a:ext>
            </a:extLst>
          </p:cNvPr>
          <p:cNvGrpSpPr/>
          <p:nvPr/>
        </p:nvGrpSpPr>
        <p:grpSpPr>
          <a:xfrm>
            <a:off x="5997791" y="5061046"/>
            <a:ext cx="5293377" cy="1652336"/>
            <a:chOff x="5997791" y="5061046"/>
            <a:chExt cx="5293377" cy="1652336"/>
          </a:xfrm>
        </p:grpSpPr>
        <p:sp>
          <p:nvSpPr>
            <p:cNvPr id="33" name="Isosceles Triangle 32">
              <a:extLst>
                <a:ext uri="{FF2B5EF4-FFF2-40B4-BE49-F238E27FC236}">
                  <a16:creationId xmlns:a16="http://schemas.microsoft.com/office/drawing/2014/main" id="{C6D6AD6B-BD96-310F-22F6-FFD81994FE51}"/>
                </a:ext>
              </a:extLst>
            </p:cNvPr>
            <p:cNvSpPr/>
            <p:nvPr/>
          </p:nvSpPr>
          <p:spPr>
            <a:xfrm rot="17541519">
              <a:off x="6008676" y="5150992"/>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Terminator 20">
              <a:extLst>
                <a:ext uri="{FF2B5EF4-FFF2-40B4-BE49-F238E27FC236}">
                  <a16:creationId xmlns:a16="http://schemas.microsoft.com/office/drawing/2014/main" id="{C1E1BD07-37AE-BBFB-ACD4-C4E1146753FC}"/>
                </a:ext>
              </a:extLst>
            </p:cNvPr>
            <p:cNvSpPr/>
            <p:nvPr/>
          </p:nvSpPr>
          <p:spPr>
            <a:xfrm>
              <a:off x="6526663" y="5061046"/>
              <a:ext cx="4764505" cy="1652336"/>
            </a:xfrm>
            <a:prstGeom prst="flowChartTermina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A screenshot of a computer&#10;&#10;Description automatically generated">
              <a:extLst>
                <a:ext uri="{FF2B5EF4-FFF2-40B4-BE49-F238E27FC236}">
                  <a16:creationId xmlns:a16="http://schemas.microsoft.com/office/drawing/2014/main" id="{F4AD97F2-A7BE-1818-05E9-0A9CC1354BDD}"/>
                </a:ext>
              </a:extLst>
            </p:cNvPr>
            <p:cNvPicPr>
              <a:picLocks noChangeAspect="1"/>
            </p:cNvPicPr>
            <p:nvPr/>
          </p:nvPicPr>
          <p:blipFill>
            <a:blip r:embed="rId5"/>
            <a:stretch>
              <a:fillRect/>
            </a:stretch>
          </p:blipFill>
          <p:spPr>
            <a:xfrm>
              <a:off x="9231114" y="5323954"/>
              <a:ext cx="1638252" cy="1184330"/>
            </a:xfrm>
            <a:prstGeom prst="rect">
              <a:avLst/>
            </a:prstGeom>
            <a:ln w="38100">
              <a:solidFill>
                <a:srgbClr val="002060"/>
              </a:solidFill>
            </a:ln>
          </p:spPr>
        </p:pic>
        <p:sp>
          <p:nvSpPr>
            <p:cNvPr id="30" name="TextBox 29">
              <a:extLst>
                <a:ext uri="{FF2B5EF4-FFF2-40B4-BE49-F238E27FC236}">
                  <a16:creationId xmlns:a16="http://schemas.microsoft.com/office/drawing/2014/main" id="{9FBBFF8F-D449-BA54-5891-905B76BEFFFE}"/>
                </a:ext>
              </a:extLst>
            </p:cNvPr>
            <p:cNvSpPr txBox="1"/>
            <p:nvPr/>
          </p:nvSpPr>
          <p:spPr>
            <a:xfrm>
              <a:off x="7160542" y="5661852"/>
              <a:ext cx="1664238" cy="369332"/>
            </a:xfrm>
            <a:prstGeom prst="rect">
              <a:avLst/>
            </a:prstGeom>
            <a:noFill/>
          </p:spPr>
          <p:txBody>
            <a:bodyPr wrap="none" rtlCol="0">
              <a:spAutoFit/>
            </a:bodyPr>
            <a:lstStyle/>
            <a:p>
              <a:r>
                <a:rPr lang="en-US" b="1" dirty="0">
                  <a:solidFill>
                    <a:schemeClr val="tx2">
                      <a:lumMod val="50000"/>
                    </a:schemeClr>
                  </a:solidFill>
                  <a:latin typeface="Century Gothic" panose="020B0502020202020204" pitchFamily="34" charset="0"/>
                </a:rPr>
                <a:t>Supper Menu</a:t>
              </a:r>
            </a:p>
          </p:txBody>
        </p:sp>
      </p:grpSp>
      <p:grpSp>
        <p:nvGrpSpPr>
          <p:cNvPr id="39" name="Group 38">
            <a:extLst>
              <a:ext uri="{FF2B5EF4-FFF2-40B4-BE49-F238E27FC236}">
                <a16:creationId xmlns:a16="http://schemas.microsoft.com/office/drawing/2014/main" id="{9DA2DB63-0286-31FF-6DF3-00ACEA7B6822}"/>
              </a:ext>
            </a:extLst>
          </p:cNvPr>
          <p:cNvGrpSpPr/>
          <p:nvPr/>
        </p:nvGrpSpPr>
        <p:grpSpPr>
          <a:xfrm>
            <a:off x="6079936" y="1645826"/>
            <a:ext cx="5093992" cy="1889006"/>
            <a:chOff x="6079936" y="1645826"/>
            <a:chExt cx="5093992" cy="1889006"/>
          </a:xfrm>
        </p:grpSpPr>
        <p:sp>
          <p:nvSpPr>
            <p:cNvPr id="31" name="Isosceles Triangle 30">
              <a:extLst>
                <a:ext uri="{FF2B5EF4-FFF2-40B4-BE49-F238E27FC236}">
                  <a16:creationId xmlns:a16="http://schemas.microsoft.com/office/drawing/2014/main" id="{25B08FB8-2526-6AD0-CD95-AEBE61495DEE}"/>
                </a:ext>
              </a:extLst>
            </p:cNvPr>
            <p:cNvSpPr/>
            <p:nvPr/>
          </p:nvSpPr>
          <p:spPr>
            <a:xfrm rot="13784646">
              <a:off x="6090821" y="2652263"/>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Terminator 22">
              <a:extLst>
                <a:ext uri="{FF2B5EF4-FFF2-40B4-BE49-F238E27FC236}">
                  <a16:creationId xmlns:a16="http://schemas.microsoft.com/office/drawing/2014/main" id="{E1A28DB1-061D-E520-3DA5-CA391E77C6B0}"/>
                </a:ext>
              </a:extLst>
            </p:cNvPr>
            <p:cNvSpPr/>
            <p:nvPr/>
          </p:nvSpPr>
          <p:spPr>
            <a:xfrm>
              <a:off x="6285345" y="1645826"/>
              <a:ext cx="4888583" cy="1507561"/>
            </a:xfrm>
            <a:prstGeom prst="flowChartTerminator">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3E387F9-905F-4B20-850C-F397BE185B7D}"/>
                </a:ext>
              </a:extLst>
            </p:cNvPr>
            <p:cNvSpPr/>
            <p:nvPr/>
          </p:nvSpPr>
          <p:spPr>
            <a:xfrm>
              <a:off x="6560084" y="2259933"/>
              <a:ext cx="2917786" cy="369332"/>
            </a:xfrm>
            <a:prstGeom prst="rect">
              <a:avLst/>
            </a:prstGeom>
          </p:spPr>
          <p:txBody>
            <a:bodyPr wrap="none">
              <a:spAutoFit/>
            </a:bodyPr>
            <a:lstStyle/>
            <a:p>
              <a:r>
                <a:rPr lang="en-US" b="1" dirty="0">
                  <a:solidFill>
                    <a:schemeClr val="tx2">
                      <a:lumMod val="50000"/>
                    </a:schemeClr>
                  </a:solidFill>
                  <a:latin typeface="Century Gothic" panose="020B0502020202020204" pitchFamily="34" charset="0"/>
                </a:rPr>
                <a:t>Health Inspection Report</a:t>
              </a:r>
            </a:p>
          </p:txBody>
        </p:sp>
        <p:pic>
          <p:nvPicPr>
            <p:cNvPr id="12" name="Picture 11">
              <a:extLst>
                <a:ext uri="{FF2B5EF4-FFF2-40B4-BE49-F238E27FC236}">
                  <a16:creationId xmlns:a16="http://schemas.microsoft.com/office/drawing/2014/main" id="{6B7354A6-5194-474C-B120-59B08E903214}"/>
                </a:ext>
              </a:extLst>
            </p:cNvPr>
            <p:cNvPicPr>
              <a:picLocks noChangeAspect="1"/>
            </p:cNvPicPr>
            <p:nvPr/>
          </p:nvPicPr>
          <p:blipFill>
            <a:blip r:embed="rId6"/>
            <a:stretch>
              <a:fillRect/>
            </a:stretch>
          </p:blipFill>
          <p:spPr>
            <a:xfrm>
              <a:off x="9526433" y="1786101"/>
              <a:ext cx="1047614" cy="122700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grpSp>
      <p:sp>
        <p:nvSpPr>
          <p:cNvPr id="26" name="Flowchart: Connector 25">
            <a:extLst>
              <a:ext uri="{FF2B5EF4-FFF2-40B4-BE49-F238E27FC236}">
                <a16:creationId xmlns:a16="http://schemas.microsoft.com/office/drawing/2014/main" id="{5FF7FD11-020C-414E-8440-ECBDC11F9BF8}"/>
              </a:ext>
            </a:extLst>
          </p:cNvPr>
          <p:cNvSpPr/>
          <p:nvPr/>
        </p:nvSpPr>
        <p:spPr>
          <a:xfrm>
            <a:off x="1437406" y="5676991"/>
            <a:ext cx="704651" cy="809965"/>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3793967D-7891-3C33-ACA5-BD4FB19A00CE}"/>
              </a:ext>
            </a:extLst>
          </p:cNvPr>
          <p:cNvGrpSpPr/>
          <p:nvPr/>
        </p:nvGrpSpPr>
        <p:grpSpPr>
          <a:xfrm>
            <a:off x="6459257" y="3353436"/>
            <a:ext cx="5352607" cy="1507561"/>
            <a:chOff x="6459257" y="3353436"/>
            <a:chExt cx="5352607" cy="1507561"/>
          </a:xfrm>
        </p:grpSpPr>
        <p:sp>
          <p:nvSpPr>
            <p:cNvPr id="32" name="Isosceles Triangle 31">
              <a:extLst>
                <a:ext uri="{FF2B5EF4-FFF2-40B4-BE49-F238E27FC236}">
                  <a16:creationId xmlns:a16="http://schemas.microsoft.com/office/drawing/2014/main" id="{6E168D38-2F2C-264C-A998-C7C20F96CA35}"/>
                </a:ext>
              </a:extLst>
            </p:cNvPr>
            <p:cNvSpPr/>
            <p:nvPr/>
          </p:nvSpPr>
          <p:spPr>
            <a:xfrm rot="15926303">
              <a:off x="6470142" y="3837078"/>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lowchart: Terminator 23">
              <a:extLst>
                <a:ext uri="{FF2B5EF4-FFF2-40B4-BE49-F238E27FC236}">
                  <a16:creationId xmlns:a16="http://schemas.microsoft.com/office/drawing/2014/main" id="{E008C1FE-11AF-007C-D0D6-78A94DB9FD64}"/>
                </a:ext>
              </a:extLst>
            </p:cNvPr>
            <p:cNvSpPr/>
            <p:nvPr/>
          </p:nvSpPr>
          <p:spPr>
            <a:xfrm>
              <a:off x="6923281" y="3353436"/>
              <a:ext cx="4888583" cy="1507561"/>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FC7931-FF91-4089-B5E2-C9F48D95696D}"/>
                </a:ext>
              </a:extLst>
            </p:cNvPr>
            <p:cNvSpPr/>
            <p:nvPr/>
          </p:nvSpPr>
          <p:spPr>
            <a:xfrm>
              <a:off x="7608976" y="3810658"/>
              <a:ext cx="2241319" cy="646331"/>
            </a:xfrm>
            <a:prstGeom prst="rect">
              <a:avLst/>
            </a:prstGeom>
          </p:spPr>
          <p:txBody>
            <a:bodyPr wrap="none">
              <a:spAutoFit/>
            </a:bodyPr>
            <a:lstStyle/>
            <a:p>
              <a:pPr algn="ctr"/>
              <a:r>
                <a:rPr lang="en-US" b="1" dirty="0">
                  <a:solidFill>
                    <a:schemeClr val="tx2">
                      <a:lumMod val="50000"/>
                    </a:schemeClr>
                  </a:solidFill>
                  <a:latin typeface="Century Gothic" panose="020B0502020202020204" pitchFamily="34" charset="0"/>
                </a:rPr>
                <a:t>And Justice for All </a:t>
              </a:r>
            </a:p>
            <a:p>
              <a:pPr algn="ctr"/>
              <a:r>
                <a:rPr lang="en-US" b="1" dirty="0">
                  <a:solidFill>
                    <a:schemeClr val="tx2">
                      <a:lumMod val="50000"/>
                    </a:schemeClr>
                  </a:solidFill>
                  <a:latin typeface="Century Gothic" panose="020B0502020202020204" pitchFamily="34" charset="0"/>
                </a:rPr>
                <a:t>(11” x17”)</a:t>
              </a:r>
            </a:p>
          </p:txBody>
        </p:sp>
        <p:pic>
          <p:nvPicPr>
            <p:cNvPr id="6" name="Picture 5">
              <a:extLst>
                <a:ext uri="{FF2B5EF4-FFF2-40B4-BE49-F238E27FC236}">
                  <a16:creationId xmlns:a16="http://schemas.microsoft.com/office/drawing/2014/main" id="{7C170838-0923-46A0-8DEC-BDF0EFFA0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1125" y="3435705"/>
              <a:ext cx="932997" cy="134302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grpSp>
      <p:sp>
        <p:nvSpPr>
          <p:cNvPr id="27" name="Flowchart: Connector 26">
            <a:extLst>
              <a:ext uri="{FF2B5EF4-FFF2-40B4-BE49-F238E27FC236}">
                <a16:creationId xmlns:a16="http://schemas.microsoft.com/office/drawing/2014/main" id="{301F8BF4-6C5D-A0DE-744C-1E88BA90940B}"/>
              </a:ext>
            </a:extLst>
          </p:cNvPr>
          <p:cNvSpPr/>
          <p:nvPr/>
        </p:nvSpPr>
        <p:spPr>
          <a:xfrm>
            <a:off x="991339" y="54213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D1448FEA-7F54-77B0-FF07-A6EEADD69AFA}"/>
              </a:ext>
            </a:extLst>
          </p:cNvPr>
          <p:cNvSpPr/>
          <p:nvPr/>
        </p:nvSpPr>
        <p:spPr>
          <a:xfrm>
            <a:off x="9468731" y="367515"/>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797135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FBF57E25-34BB-DC8D-40C7-BC2FCF76EF6B}"/>
              </a:ext>
            </a:extLst>
          </p:cNvPr>
          <p:cNvSpPr/>
          <p:nvPr/>
        </p:nvSpPr>
        <p:spPr>
          <a:xfrm>
            <a:off x="6673148" y="1762943"/>
            <a:ext cx="5239196" cy="478664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7441423" y="2851821"/>
            <a:ext cx="3797128" cy="1325563"/>
          </a:xfrm>
        </p:spPr>
        <p:txBody>
          <a:bodyPr>
            <a:noAutofit/>
          </a:bodyPr>
          <a:lstStyle/>
          <a:p>
            <a:r>
              <a:rPr lang="en-US" sz="6000" dirty="0">
                <a:solidFill>
                  <a:schemeClr val="bg1"/>
                </a:solidFill>
              </a:rPr>
              <a:t>Eating Area Posters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7249973" y="4566000"/>
            <a:ext cx="4085546" cy="93062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000"/>
              </a:spcAft>
              <a:buNone/>
            </a:pPr>
            <a:r>
              <a:rPr lang="en-US" altLang="en-US" sz="2400" dirty="0">
                <a:solidFill>
                  <a:schemeClr val="bg1"/>
                </a:solidFill>
                <a:latin typeface="Century Gothic" panose="020B0502020202020204" pitchFamily="34" charset="0"/>
              </a:rPr>
              <a:t>Used to aid students in where to eat supper meals.</a:t>
            </a:r>
          </a:p>
        </p:txBody>
      </p:sp>
      <p:sp>
        <p:nvSpPr>
          <p:cNvPr id="3" name="Flowchart: Connector 2">
            <a:extLst>
              <a:ext uri="{FF2B5EF4-FFF2-40B4-BE49-F238E27FC236}">
                <a16:creationId xmlns:a16="http://schemas.microsoft.com/office/drawing/2014/main" id="{D75D761C-96E3-E231-A41E-386FBDE0036D}"/>
              </a:ext>
            </a:extLst>
          </p:cNvPr>
          <p:cNvSpPr/>
          <p:nvPr/>
        </p:nvSpPr>
        <p:spPr>
          <a:xfrm>
            <a:off x="11085327" y="5486574"/>
            <a:ext cx="704651" cy="809965"/>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73309460-D6E3-8EB0-66F7-B3747BF1C8D3}"/>
              </a:ext>
            </a:extLst>
          </p:cNvPr>
          <p:cNvSpPr/>
          <p:nvPr/>
        </p:nvSpPr>
        <p:spPr>
          <a:xfrm>
            <a:off x="10693744" y="6234904"/>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7C8B976-F22F-9528-C697-1CCCD5D47B7D}"/>
              </a:ext>
            </a:extLst>
          </p:cNvPr>
          <p:cNvGrpSpPr/>
          <p:nvPr/>
        </p:nvGrpSpPr>
        <p:grpSpPr>
          <a:xfrm>
            <a:off x="1020187" y="3834238"/>
            <a:ext cx="5268824" cy="1652336"/>
            <a:chOff x="1724350" y="5065389"/>
            <a:chExt cx="5268824" cy="1652336"/>
          </a:xfrm>
        </p:grpSpPr>
        <p:sp>
          <p:nvSpPr>
            <p:cNvPr id="7" name="Isosceles Triangle 6">
              <a:extLst>
                <a:ext uri="{FF2B5EF4-FFF2-40B4-BE49-F238E27FC236}">
                  <a16:creationId xmlns:a16="http://schemas.microsoft.com/office/drawing/2014/main" id="{B76B74D6-C4BB-74B8-659C-C31020543AAC}"/>
                </a:ext>
              </a:extLst>
            </p:cNvPr>
            <p:cNvSpPr/>
            <p:nvPr/>
          </p:nvSpPr>
          <p:spPr>
            <a:xfrm rot="3763608">
              <a:off x="6110605" y="5099583"/>
              <a:ext cx="871684" cy="893454"/>
            </a:xfrm>
            <a:prstGeom prst="triangle">
              <a:avLst>
                <a:gd name="adj" fmla="val 94796"/>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Terminator 7">
              <a:extLst>
                <a:ext uri="{FF2B5EF4-FFF2-40B4-BE49-F238E27FC236}">
                  <a16:creationId xmlns:a16="http://schemas.microsoft.com/office/drawing/2014/main" id="{D8E11B9D-7986-AEAC-DC28-E88CB2FC8ED9}"/>
                </a:ext>
              </a:extLst>
            </p:cNvPr>
            <p:cNvSpPr/>
            <p:nvPr/>
          </p:nvSpPr>
          <p:spPr>
            <a:xfrm>
              <a:off x="1724350" y="5065389"/>
              <a:ext cx="4764505" cy="1652336"/>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C5CF839-23DC-4160-9368-A04EFDB242E2}"/>
                </a:ext>
              </a:extLst>
            </p:cNvPr>
            <p:cNvPicPr>
              <a:picLocks noChangeAspect="1"/>
            </p:cNvPicPr>
            <p:nvPr/>
          </p:nvPicPr>
          <p:blipFill>
            <a:blip r:embed="rId3"/>
            <a:stretch>
              <a:fillRect/>
            </a:stretch>
          </p:blipFill>
          <p:spPr>
            <a:xfrm>
              <a:off x="2945441" y="5114174"/>
              <a:ext cx="2497939" cy="1554764"/>
            </a:xfrm>
            <a:prstGeom prst="rect">
              <a:avLst/>
            </a:prstGeom>
          </p:spPr>
        </p:pic>
      </p:grpSp>
      <p:sp>
        <p:nvSpPr>
          <p:cNvPr id="17" name="Flowchart: Connector 16">
            <a:extLst>
              <a:ext uri="{FF2B5EF4-FFF2-40B4-BE49-F238E27FC236}">
                <a16:creationId xmlns:a16="http://schemas.microsoft.com/office/drawing/2014/main" id="{9D109864-A299-B280-D0FF-D7FB7596CA5C}"/>
              </a:ext>
            </a:extLst>
          </p:cNvPr>
          <p:cNvSpPr/>
          <p:nvPr/>
        </p:nvSpPr>
        <p:spPr>
          <a:xfrm>
            <a:off x="-138558" y="-961533"/>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E8658565-7520-9927-2419-7CC3B554BD84}"/>
              </a:ext>
            </a:extLst>
          </p:cNvPr>
          <p:cNvSpPr/>
          <p:nvPr/>
        </p:nvSpPr>
        <p:spPr>
          <a:xfrm>
            <a:off x="1867386" y="560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54014178-DCE3-7CD7-24BA-87F49575B353}"/>
              </a:ext>
            </a:extLst>
          </p:cNvPr>
          <p:cNvGrpSpPr/>
          <p:nvPr/>
        </p:nvGrpSpPr>
        <p:grpSpPr>
          <a:xfrm>
            <a:off x="1554489" y="1463055"/>
            <a:ext cx="5279841" cy="1652336"/>
            <a:chOff x="-5279841" y="2185435"/>
            <a:chExt cx="5279841" cy="1652336"/>
          </a:xfrm>
        </p:grpSpPr>
        <p:grpSp>
          <p:nvGrpSpPr>
            <p:cNvPr id="22" name="Group 21">
              <a:extLst>
                <a:ext uri="{FF2B5EF4-FFF2-40B4-BE49-F238E27FC236}">
                  <a16:creationId xmlns:a16="http://schemas.microsoft.com/office/drawing/2014/main" id="{9EB837CF-978F-DC5F-1696-7AF93B2E88F5}"/>
                </a:ext>
              </a:extLst>
            </p:cNvPr>
            <p:cNvGrpSpPr/>
            <p:nvPr/>
          </p:nvGrpSpPr>
          <p:grpSpPr>
            <a:xfrm>
              <a:off x="-5279841" y="2185435"/>
              <a:ext cx="5279841" cy="1652336"/>
              <a:chOff x="-5478429" y="2029104"/>
              <a:chExt cx="5279841" cy="1652336"/>
            </a:xfrm>
          </p:grpSpPr>
          <p:sp>
            <p:nvSpPr>
              <p:cNvPr id="14" name="Isosceles Triangle 13">
                <a:extLst>
                  <a:ext uri="{FF2B5EF4-FFF2-40B4-BE49-F238E27FC236}">
                    <a16:creationId xmlns:a16="http://schemas.microsoft.com/office/drawing/2014/main" id="{523E694C-F96D-39D4-1985-406BF57A293B}"/>
                  </a:ext>
                </a:extLst>
              </p:cNvPr>
              <p:cNvSpPr>
                <a:spLocks/>
              </p:cNvSpPr>
              <p:nvPr/>
            </p:nvSpPr>
            <p:spPr>
              <a:xfrm rot="5400000">
                <a:off x="-1081157" y="2409880"/>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Terminator 10">
                <a:extLst>
                  <a:ext uri="{FF2B5EF4-FFF2-40B4-BE49-F238E27FC236}">
                    <a16:creationId xmlns:a16="http://schemas.microsoft.com/office/drawing/2014/main" id="{5050D2DE-7D41-44F1-D8DA-BAA22167CECA}"/>
                  </a:ext>
                </a:extLst>
              </p:cNvPr>
              <p:cNvSpPr>
                <a:spLocks/>
              </p:cNvSpPr>
              <p:nvPr/>
            </p:nvSpPr>
            <p:spPr>
              <a:xfrm>
                <a:off x="-5478429" y="2029104"/>
                <a:ext cx="4764505" cy="1652336"/>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Content Placeholder 3">
                <a:extLst>
                  <a:ext uri="{FF2B5EF4-FFF2-40B4-BE49-F238E27FC236}">
                    <a16:creationId xmlns:a16="http://schemas.microsoft.com/office/drawing/2014/main" id="{B24620AB-96E2-494C-AAB9-D6E434C555EF}"/>
                  </a:ext>
                </a:extLst>
              </p:cNvPr>
              <p:cNvPicPr>
                <a:picLocks noGrp="1" noChangeAspect="1"/>
              </p:cNvPicPr>
              <p:nvPr>
                <p:ph sz="half" idx="2"/>
              </p:nvPr>
            </p:nvPicPr>
            <p:blipFill rotWithShape="1">
              <a:blip r:embed="rId4"/>
              <a:srcRect l="55503" t="8480" r="10348" b="20261"/>
              <a:stretch/>
            </p:blipFill>
            <p:spPr>
              <a:xfrm>
                <a:off x="-4233491" y="2093328"/>
                <a:ext cx="2138279" cy="1421274"/>
              </a:xfrm>
              <a:prstGeom prst="rect">
                <a:avLst/>
              </a:prstGeom>
              <a:ln w="6350">
                <a:noFill/>
              </a:ln>
              <a:effectLst/>
            </p:spPr>
          </p:pic>
        </p:grpSp>
        <p:cxnSp>
          <p:nvCxnSpPr>
            <p:cNvPr id="28" name="Straight Connector 27">
              <a:extLst>
                <a:ext uri="{FF2B5EF4-FFF2-40B4-BE49-F238E27FC236}">
                  <a16:creationId xmlns:a16="http://schemas.microsoft.com/office/drawing/2014/main" id="{B0EFF838-C664-C2D1-0008-0158A9D9AED8}"/>
                </a:ext>
              </a:extLst>
            </p:cNvPr>
            <p:cNvCxnSpPr/>
            <p:nvPr/>
          </p:nvCxnSpPr>
          <p:spPr>
            <a:xfrm>
              <a:off x="-3965114" y="3668224"/>
              <a:ext cx="2068490" cy="0"/>
            </a:xfrm>
            <a:prstGeom prst="line">
              <a:avLst/>
            </a:prstGeom>
            <a:ln w="3175">
              <a:solidFill>
                <a:srgbClr val="00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466271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F5AD10E-DCE2-A122-46AA-3F4605DFDF14}"/>
              </a:ext>
            </a:extLst>
          </p:cNvPr>
          <p:cNvSpPr/>
          <p:nvPr/>
        </p:nvSpPr>
        <p:spPr>
          <a:xfrm>
            <a:off x="254161" y="2534670"/>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694A2A87-991C-4D3E-888A-C3E1A638A6C6}"/>
              </a:ext>
            </a:extLst>
          </p:cNvPr>
          <p:cNvSpPr>
            <a:spLocks noGrp="1"/>
          </p:cNvSpPr>
          <p:nvPr>
            <p:ph type="title"/>
          </p:nvPr>
        </p:nvSpPr>
        <p:spPr>
          <a:xfrm>
            <a:off x="5173980" y="252698"/>
            <a:ext cx="5955842" cy="1325563"/>
          </a:xfrm>
        </p:spPr>
        <p:txBody>
          <a:bodyPr>
            <a:normAutofit/>
          </a:bodyPr>
          <a:lstStyle/>
          <a:p>
            <a:pPr algn="l"/>
            <a:r>
              <a:rPr lang="en-US" sz="8000" dirty="0">
                <a:solidFill>
                  <a:schemeClr val="bg1">
                    <a:lumMod val="95000"/>
                  </a:schemeClr>
                </a:solidFill>
              </a:rPr>
              <a:t>Supper Menu: Entrée  </a:t>
            </a:r>
          </a:p>
        </p:txBody>
      </p:sp>
      <p:sp>
        <p:nvSpPr>
          <p:cNvPr id="6" name="Content Placeholder 2">
            <a:extLst>
              <a:ext uri="{FF2B5EF4-FFF2-40B4-BE49-F238E27FC236}">
                <a16:creationId xmlns:a16="http://schemas.microsoft.com/office/drawing/2014/main" id="{3711B80F-6BB2-43D6-8538-51F7DCD4F191}"/>
              </a:ext>
            </a:extLst>
          </p:cNvPr>
          <p:cNvSpPr txBox="1">
            <a:spLocks/>
          </p:cNvSpPr>
          <p:nvPr/>
        </p:nvSpPr>
        <p:spPr>
          <a:xfrm>
            <a:off x="5173980" y="1731951"/>
            <a:ext cx="7018020" cy="108131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lumMod val="95000"/>
                  </a:schemeClr>
                </a:solidFill>
                <a:latin typeface="Century Gothic" panose="020B0502020202020204" pitchFamily="34" charset="0"/>
              </a:rPr>
              <a:t>There are two entrée options to choose from for supper. Every day, choose from a hot or cold option to serve. </a:t>
            </a:r>
          </a:p>
        </p:txBody>
      </p:sp>
      <p:sp>
        <p:nvSpPr>
          <p:cNvPr id="7" name="Content Placeholder 2">
            <a:extLst>
              <a:ext uri="{FF2B5EF4-FFF2-40B4-BE49-F238E27FC236}">
                <a16:creationId xmlns:a16="http://schemas.microsoft.com/office/drawing/2014/main" id="{3711B80F-6BB2-43D6-8538-51F7DCD4F191}"/>
              </a:ext>
            </a:extLst>
          </p:cNvPr>
          <p:cNvSpPr txBox="1">
            <a:spLocks/>
          </p:cNvSpPr>
          <p:nvPr/>
        </p:nvSpPr>
        <p:spPr>
          <a:xfrm>
            <a:off x="6994052" y="3021021"/>
            <a:ext cx="4666721" cy="2242455"/>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Do not serve both entrée options</a:t>
            </a:r>
          </a:p>
          <a:p>
            <a:pPr>
              <a:spcBef>
                <a:spcPts val="0"/>
              </a:spcBef>
              <a:spcAft>
                <a:spcPts val="1000"/>
              </a:spcAft>
              <a:buFont typeface="Wingdings" panose="05000000000000000000" pitchFamily="2" charset="2"/>
              <a:buChar char="Ø"/>
            </a:pPr>
            <a:r>
              <a:rPr lang="en-US" altLang="en-US" sz="2400" b="1" dirty="0">
                <a:solidFill>
                  <a:schemeClr val="bg1">
                    <a:lumMod val="95000"/>
                  </a:schemeClr>
                </a:solidFill>
                <a:latin typeface="Century Gothic" panose="020B0502020202020204" pitchFamily="34" charset="0"/>
              </a:rPr>
              <a:t>All</a:t>
            </a:r>
            <a:r>
              <a:rPr lang="en-US" altLang="en-US" sz="2400" dirty="0">
                <a:solidFill>
                  <a:schemeClr val="bg1">
                    <a:lumMod val="95000"/>
                  </a:schemeClr>
                </a:solidFill>
                <a:latin typeface="Century Gothic" panose="020B0502020202020204" pitchFamily="34" charset="0"/>
              </a:rPr>
              <a:t> entrée items count towards 2 components:</a:t>
            </a:r>
          </a:p>
          <a:p>
            <a:pPr lvl="1">
              <a:spcBef>
                <a:spcPts val="0"/>
              </a:spcBef>
              <a:spcAft>
                <a:spcPts val="1000"/>
              </a:spcAft>
              <a:buFont typeface="Arial" panose="020B0604020202020204" pitchFamily="34" charset="0"/>
              <a:buChar char="•"/>
            </a:pPr>
            <a:r>
              <a:rPr lang="en-US" altLang="en-US" sz="2400" dirty="0">
                <a:solidFill>
                  <a:schemeClr val="bg1">
                    <a:lumMod val="95000"/>
                  </a:schemeClr>
                </a:solidFill>
                <a:latin typeface="Century Gothic" panose="020B0502020202020204" pitchFamily="34" charset="0"/>
              </a:rPr>
              <a:t>Meat/ meat alternate &amp; grain </a:t>
            </a:r>
          </a:p>
        </p:txBody>
      </p:sp>
      <p:pic>
        <p:nvPicPr>
          <p:cNvPr id="3" name="Picture 2" descr="A picture containing text, screenshot, font, number">
            <a:extLst>
              <a:ext uri="{FF2B5EF4-FFF2-40B4-BE49-F238E27FC236}">
                <a16:creationId xmlns:a16="http://schemas.microsoft.com/office/drawing/2014/main" id="{01836328-D16A-0BEB-C6CD-6937729EBE94}"/>
              </a:ext>
            </a:extLst>
          </p:cNvPr>
          <p:cNvPicPr>
            <a:picLocks noChangeAspect="1"/>
          </p:cNvPicPr>
          <p:nvPr/>
        </p:nvPicPr>
        <p:blipFill rotWithShape="1">
          <a:blip r:embed="rId3"/>
          <a:srcRect l="7585" t="1852" r="3169" b="12489"/>
          <a:stretch/>
        </p:blipFill>
        <p:spPr>
          <a:xfrm>
            <a:off x="955064" y="3907976"/>
            <a:ext cx="5338083" cy="2711000"/>
          </a:xfrm>
          <a:prstGeom prst="rect">
            <a:avLst/>
          </a:prstGeom>
          <a:ln>
            <a:solidFill>
              <a:srgbClr val="000000"/>
            </a:solidFill>
          </a:ln>
        </p:spPr>
      </p:pic>
      <p:sp>
        <p:nvSpPr>
          <p:cNvPr id="4" name="Flowchart: Connector 3">
            <a:extLst>
              <a:ext uri="{FF2B5EF4-FFF2-40B4-BE49-F238E27FC236}">
                <a16:creationId xmlns:a16="http://schemas.microsoft.com/office/drawing/2014/main" id="{3027C6C7-33A1-4769-1538-8EEB1C66CE5E}"/>
              </a:ext>
            </a:extLst>
          </p:cNvPr>
          <p:cNvSpPr/>
          <p:nvPr/>
        </p:nvSpPr>
        <p:spPr>
          <a:xfrm>
            <a:off x="254161" y="-92194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A65DFCE5-C70F-13CF-F783-DB93FF1C7E91}"/>
              </a:ext>
            </a:extLst>
          </p:cNvPr>
          <p:cNvSpPr/>
          <p:nvPr/>
        </p:nvSpPr>
        <p:spPr>
          <a:xfrm>
            <a:off x="2260105" y="632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ADE2908D-6240-52A0-6B1B-654401F930CF}"/>
              </a:ext>
            </a:extLst>
          </p:cNvPr>
          <p:cNvSpPr/>
          <p:nvPr/>
        </p:nvSpPr>
        <p:spPr>
          <a:xfrm>
            <a:off x="771617" y="231028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351BD488-077F-8052-7A2B-59A7A28B3618}"/>
              </a:ext>
            </a:extLst>
          </p:cNvPr>
          <p:cNvSpPr/>
          <p:nvPr/>
        </p:nvSpPr>
        <p:spPr>
          <a:xfrm>
            <a:off x="531227" y="355292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610C0AE0-846C-76B1-5899-A9C5FE62D485}"/>
              </a:ext>
            </a:extLst>
          </p:cNvPr>
          <p:cNvSpPr/>
          <p:nvPr/>
        </p:nvSpPr>
        <p:spPr>
          <a:xfrm>
            <a:off x="6680470" y="5946693"/>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37441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7|17.1|16.8|15"/>
</p:tagLst>
</file>

<file path=ppt/tags/tag10.xml><?xml version="1.0" encoding="utf-8"?>
<p:tagLst xmlns:a="http://schemas.openxmlformats.org/drawingml/2006/main" xmlns:r="http://schemas.openxmlformats.org/officeDocument/2006/relationships" xmlns:p="http://schemas.openxmlformats.org/presentationml/2006/main">
  <p:tag name="TIMING" val="|10.3"/>
</p:tagLst>
</file>

<file path=ppt/tags/tag11.xml><?xml version="1.0" encoding="utf-8"?>
<p:tagLst xmlns:a="http://schemas.openxmlformats.org/drawingml/2006/main" xmlns:r="http://schemas.openxmlformats.org/officeDocument/2006/relationships" xmlns:p="http://schemas.openxmlformats.org/presentationml/2006/main">
  <p:tag name="TIMING" val="|7.3"/>
</p:tagLst>
</file>

<file path=ppt/tags/tag12.xml><?xml version="1.0" encoding="utf-8"?>
<p:tagLst xmlns:a="http://schemas.openxmlformats.org/drawingml/2006/main" xmlns:r="http://schemas.openxmlformats.org/officeDocument/2006/relationships" xmlns:p="http://schemas.openxmlformats.org/presentationml/2006/main">
  <p:tag name="TIMING" val="|24.6|6.7|4.2|37.5|7.4|4"/>
</p:tagLst>
</file>

<file path=ppt/tags/tag13.xml><?xml version="1.0" encoding="utf-8"?>
<p:tagLst xmlns:a="http://schemas.openxmlformats.org/drawingml/2006/main" xmlns:r="http://schemas.openxmlformats.org/officeDocument/2006/relationships" xmlns:p="http://schemas.openxmlformats.org/presentationml/2006/main">
  <p:tag name="TIMING" val="|5.4"/>
</p:tagLst>
</file>

<file path=ppt/tags/tag14.xml><?xml version="1.0" encoding="utf-8"?>
<p:tagLst xmlns:a="http://schemas.openxmlformats.org/drawingml/2006/main" xmlns:r="http://schemas.openxmlformats.org/officeDocument/2006/relationships" xmlns:p="http://schemas.openxmlformats.org/presentationml/2006/main">
  <p:tag name="TIMING" val="|5.9|6.5|9.1|4.4"/>
</p:tagLst>
</file>

<file path=ppt/tags/tag15.xml><?xml version="1.0" encoding="utf-8"?>
<p:tagLst xmlns:a="http://schemas.openxmlformats.org/drawingml/2006/main" xmlns:r="http://schemas.openxmlformats.org/officeDocument/2006/relationships" xmlns:p="http://schemas.openxmlformats.org/presentationml/2006/main">
  <p:tag name="TIMING" val="|5.9|3.1|7.3"/>
</p:tagLst>
</file>

<file path=ppt/tags/tag16.xml><?xml version="1.0" encoding="utf-8"?>
<p:tagLst xmlns:a="http://schemas.openxmlformats.org/drawingml/2006/main" xmlns:r="http://schemas.openxmlformats.org/officeDocument/2006/relationships" xmlns:p="http://schemas.openxmlformats.org/presentationml/2006/main">
  <p:tag name="TIMING" val="|8.3|6.2|4.2|5|5.4|7"/>
</p:tagLst>
</file>

<file path=ppt/tags/tag17.xml><?xml version="1.0" encoding="utf-8"?>
<p:tagLst xmlns:a="http://schemas.openxmlformats.org/drawingml/2006/main" xmlns:r="http://schemas.openxmlformats.org/officeDocument/2006/relationships" xmlns:p="http://schemas.openxmlformats.org/presentationml/2006/main">
  <p:tag name="TIMING" val="|4.2|3|3.9"/>
</p:tagLst>
</file>

<file path=ppt/tags/tag18.xml><?xml version="1.0" encoding="utf-8"?>
<p:tagLst xmlns:a="http://schemas.openxmlformats.org/drawingml/2006/main" xmlns:r="http://schemas.openxmlformats.org/officeDocument/2006/relationships" xmlns:p="http://schemas.openxmlformats.org/presentationml/2006/main">
  <p:tag name="TIMING" val="|15.2|11.7|17|32.8"/>
</p:tagLst>
</file>

<file path=ppt/tags/tag2.xml><?xml version="1.0" encoding="utf-8"?>
<p:tagLst xmlns:a="http://schemas.openxmlformats.org/drawingml/2006/main" xmlns:r="http://schemas.openxmlformats.org/officeDocument/2006/relationships" xmlns:p="http://schemas.openxmlformats.org/presentationml/2006/main">
  <p:tag name="TIMING" val="|5.2|3.6|26.5|18.6"/>
</p:tagLst>
</file>

<file path=ppt/tags/tag3.xml><?xml version="1.0" encoding="utf-8"?>
<p:tagLst xmlns:a="http://schemas.openxmlformats.org/drawingml/2006/main" xmlns:r="http://schemas.openxmlformats.org/officeDocument/2006/relationships" xmlns:p="http://schemas.openxmlformats.org/presentationml/2006/main">
  <p:tag name="TIMING" val="|18.7"/>
</p:tagLst>
</file>

<file path=ppt/tags/tag4.xml><?xml version="1.0" encoding="utf-8"?>
<p:tagLst xmlns:a="http://schemas.openxmlformats.org/drawingml/2006/main" xmlns:r="http://schemas.openxmlformats.org/officeDocument/2006/relationships" xmlns:p="http://schemas.openxmlformats.org/presentationml/2006/main">
  <p:tag name="TIMING" val="|14.5|16.3|13.6|8.3"/>
</p:tagLst>
</file>

<file path=ppt/tags/tag5.xml><?xml version="1.0" encoding="utf-8"?>
<p:tagLst xmlns:a="http://schemas.openxmlformats.org/drawingml/2006/main" xmlns:r="http://schemas.openxmlformats.org/officeDocument/2006/relationships" xmlns:p="http://schemas.openxmlformats.org/presentationml/2006/main">
  <p:tag name="TIMING" val="|21.4|11.4|8.2|9|7.3"/>
</p:tagLst>
</file>

<file path=ppt/tags/tag6.xml><?xml version="1.0" encoding="utf-8"?>
<p:tagLst xmlns:a="http://schemas.openxmlformats.org/drawingml/2006/main" xmlns:r="http://schemas.openxmlformats.org/officeDocument/2006/relationships" xmlns:p="http://schemas.openxmlformats.org/presentationml/2006/main">
  <p:tag name="TIMING" val="|23.2|18.9"/>
</p:tagLst>
</file>

<file path=ppt/tags/tag7.xml><?xml version="1.0" encoding="utf-8"?>
<p:tagLst xmlns:a="http://schemas.openxmlformats.org/drawingml/2006/main" xmlns:r="http://schemas.openxmlformats.org/officeDocument/2006/relationships" xmlns:p="http://schemas.openxmlformats.org/presentationml/2006/main">
  <p:tag name="TIMING" val="|8|29"/>
</p:tagLst>
</file>

<file path=ppt/tags/tag8.xml><?xml version="1.0" encoding="utf-8"?>
<p:tagLst xmlns:a="http://schemas.openxmlformats.org/drawingml/2006/main" xmlns:r="http://schemas.openxmlformats.org/officeDocument/2006/relationships" xmlns:p="http://schemas.openxmlformats.org/presentationml/2006/main">
  <p:tag name="TIMING" val="|5.3|25.6"/>
</p:tagLst>
</file>

<file path=ppt/tags/tag9.xml><?xml version="1.0" encoding="utf-8"?>
<p:tagLst xmlns:a="http://schemas.openxmlformats.org/drawingml/2006/main" xmlns:r="http://schemas.openxmlformats.org/officeDocument/2006/relationships" xmlns:p="http://schemas.openxmlformats.org/presentationml/2006/main">
  <p:tag name="TIMING" val="|5.8"/>
</p:tagLst>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2.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6" ma:contentTypeDescription="Create a new document." ma:contentTypeScope="" ma:versionID="43b9c81d7a5e3078268c4b9cce89b625">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f4eab557a529fdce1d91f0c92e75c8f8"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2354399-69A6-4893-BBE4-3CB87CCBAB9E}"/>
</file>

<file path=customXml/itemProps2.xml><?xml version="1.0" encoding="utf-8"?>
<ds:datastoreItem xmlns:ds="http://schemas.openxmlformats.org/officeDocument/2006/customXml" ds:itemID="{87539387-B8FD-47F2-B3E1-6A1E4D54E827}">
  <ds:schemaRefs>
    <ds:schemaRef ds:uri="http://schemas.microsoft.com/sharepoint/v3/contenttype/forms"/>
  </ds:schemaRefs>
</ds:datastoreItem>
</file>

<file path=customXml/itemProps3.xml><?xml version="1.0" encoding="utf-8"?>
<ds:datastoreItem xmlns:ds="http://schemas.openxmlformats.org/officeDocument/2006/customXml" ds:itemID="{0885D7CE-8541-4128-87F1-056F1904625C}">
  <ds:schemaRefs/>
</ds:datastoreItem>
</file>

<file path=docProps/app.xml><?xml version="1.0" encoding="utf-8"?>
<Properties xmlns="http://schemas.openxmlformats.org/officeDocument/2006/extended-properties" xmlns:vt="http://schemas.openxmlformats.org/officeDocument/2006/docPropsVTypes">
  <Template>2017 Cafe LA Presentation Format</Template>
  <TotalTime>34370</TotalTime>
  <Words>3252</Words>
  <Application>Microsoft Office PowerPoint</Application>
  <PresentationFormat>Widescreen</PresentationFormat>
  <Paragraphs>348</Paragraphs>
  <Slides>42</Slides>
  <Notes>32</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56" baseType="lpstr">
      <vt:lpstr>Aptos</vt:lpstr>
      <vt:lpstr>Arial</vt:lpstr>
      <vt:lpstr>Bradley Hand ITC</vt:lpstr>
      <vt:lpstr>Calibri</vt:lpstr>
      <vt:lpstr>Cambria Math</vt:lpstr>
      <vt:lpstr>Century</vt:lpstr>
      <vt:lpstr>Century Gothic</vt:lpstr>
      <vt:lpstr>Comic Sans MS</vt:lpstr>
      <vt:lpstr>Onyx</vt:lpstr>
      <vt:lpstr>Times New Roman</vt:lpstr>
      <vt:lpstr>Wingdings</vt:lpstr>
      <vt:lpstr>2014 Cafe LA Presentation template</vt:lpstr>
      <vt:lpstr>1_2014 Cafe LA Presentation template</vt:lpstr>
      <vt:lpstr>Acrobat Document</vt:lpstr>
      <vt:lpstr>PowerPoint Presentation</vt:lpstr>
      <vt:lpstr>Objective</vt:lpstr>
      <vt:lpstr>Supper Program Eligibility </vt:lpstr>
      <vt:lpstr>Annual Training</vt:lpstr>
      <vt:lpstr>Training Verification Forms</vt:lpstr>
      <vt:lpstr>Training Acknowledgement </vt:lpstr>
      <vt:lpstr>Mandatory Postings</vt:lpstr>
      <vt:lpstr>Eating Area Posters</vt:lpstr>
      <vt:lpstr>Supper Menu: Entrée  </vt:lpstr>
      <vt:lpstr>Supper Entrée Selection  </vt:lpstr>
      <vt:lpstr>Entrée Satisfaction Activity</vt:lpstr>
      <vt:lpstr>Menu Guidelines</vt:lpstr>
      <vt:lpstr>MEAL PATTERNS &amp; SUBSTITUTIONS</vt:lpstr>
      <vt:lpstr>Unequal Component Substitution</vt:lpstr>
      <vt:lpstr>Chocolate Milk Rule</vt:lpstr>
      <vt:lpstr>Reimbursable Meals</vt:lpstr>
      <vt:lpstr>Special Dietary Needs</vt:lpstr>
      <vt:lpstr>Supper Transport Record</vt:lpstr>
      <vt:lpstr>Meal Components for Supper Meal Kits</vt:lpstr>
      <vt:lpstr>PowerPoint Presentation</vt:lpstr>
      <vt:lpstr>PowerPoint Presentation</vt:lpstr>
      <vt:lpstr>PowerPoint Presentation</vt:lpstr>
      <vt:lpstr>PowerPoint Presentation</vt:lpstr>
      <vt:lpstr>PowerPoint Presentation</vt:lpstr>
      <vt:lpstr>Supper Cart Set Up</vt:lpstr>
      <vt:lpstr> Ice Blankets</vt:lpstr>
      <vt:lpstr>Hot Gel Packs</vt:lpstr>
      <vt:lpstr>Supper Cart Set Up Example</vt:lpstr>
      <vt:lpstr>Supper Service Example</vt:lpstr>
      <vt:lpstr>PowerPoint Presentation</vt:lpstr>
      <vt:lpstr>Counting and Claiming Forms</vt:lpstr>
      <vt:lpstr>ASP Supper Grid Sheet</vt:lpstr>
      <vt:lpstr>Community Roster</vt:lpstr>
      <vt:lpstr>Early Dismissal Policy</vt:lpstr>
      <vt:lpstr>Early Release Students</vt:lpstr>
      <vt:lpstr>PowerPoint Presentation</vt:lpstr>
      <vt:lpstr>PowerPoint Presentation</vt:lpstr>
      <vt:lpstr>PowerPoint Presentation</vt:lpstr>
      <vt:lpstr>PowerPoint Presentation</vt:lpstr>
      <vt:lpstr>PowerPoint Presentation</vt:lpstr>
      <vt:lpstr>Handling  Challenges</vt:lpstr>
      <vt:lpstr>Good Nutrition  All Day Long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services division</dc:title>
  <dc:creator>Plubell, Vicka</dc:creator>
  <cp:lastModifiedBy>Wheeler, Lareina</cp:lastModifiedBy>
  <cp:revision>412</cp:revision>
  <cp:lastPrinted>2024-02-08T17:55:50Z</cp:lastPrinted>
  <dcterms:created xsi:type="dcterms:W3CDTF">2019-04-12T17:28:51Z</dcterms:created>
  <dcterms:modified xsi:type="dcterms:W3CDTF">2025-06-11T20:52:39Z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